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3" r:id="rId2"/>
    <p:sldMasterId id="2147483694" r:id="rId3"/>
    <p:sldMasterId id="2147483695" r:id="rId4"/>
  </p:sldMasterIdLst>
  <p:notesMasterIdLst>
    <p:notesMasterId r:id="rId37"/>
  </p:notesMasterIdLst>
  <p:sldIdLst>
    <p:sldId id="256" r:id="rId5"/>
    <p:sldId id="257" r:id="rId6"/>
    <p:sldId id="259" r:id="rId7"/>
    <p:sldId id="285" r:id="rId8"/>
    <p:sldId id="258" r:id="rId9"/>
    <p:sldId id="261" r:id="rId10"/>
    <p:sldId id="262" r:id="rId11"/>
    <p:sldId id="263" r:id="rId12"/>
    <p:sldId id="265" r:id="rId13"/>
    <p:sldId id="267" r:id="rId14"/>
    <p:sldId id="268" r:id="rId15"/>
    <p:sldId id="269" r:id="rId16"/>
    <p:sldId id="271" r:id="rId17"/>
    <p:sldId id="428" r:id="rId18"/>
    <p:sldId id="272" r:id="rId19"/>
    <p:sldId id="273" r:id="rId20"/>
    <p:sldId id="274" r:id="rId21"/>
    <p:sldId id="275" r:id="rId22"/>
    <p:sldId id="276" r:id="rId23"/>
    <p:sldId id="277" r:id="rId24"/>
    <p:sldId id="278" r:id="rId25"/>
    <p:sldId id="279" r:id="rId26"/>
    <p:sldId id="430" r:id="rId27"/>
    <p:sldId id="431" r:id="rId28"/>
    <p:sldId id="281" r:id="rId29"/>
    <p:sldId id="435" r:id="rId30"/>
    <p:sldId id="432" r:id="rId31"/>
    <p:sldId id="433" r:id="rId32"/>
    <p:sldId id="434" r:id="rId33"/>
    <p:sldId id="436" r:id="rId34"/>
    <p:sldId id="437" r:id="rId35"/>
    <p:sldId id="283"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Lobster" pitchFamily="2" charset="77"/>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5"/>
  </p:normalViewPr>
  <p:slideViewPr>
    <p:cSldViewPr snapToGrid="0">
      <p:cViewPr varScale="1">
        <p:scale>
          <a:sx n="135" d="100"/>
          <a:sy n="135" d="100"/>
        </p:scale>
        <p:origin x="9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15b8a041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115b8a041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115b8a041d_0_1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g1115b8a041d_0_1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115ee5681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115ee5681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115b8a041d_0_3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115b8a041d_0_3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15ee5681d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115ee5681d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115b8a041d_0_1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1115b8a041d_0_1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115b8a041d_0_1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g1115b8a041d_0_1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115b8a041d_0_1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1115b8a041d_0_1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115b8a041d_0_1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g1115b8a041d_0_1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115b8a041d_0_1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g1115b8a041d_0_1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115b8a041d_0_1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115b8a041d_0_1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115b8a041d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1115b8a041d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115b8a041d_0_1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g1115b8a041d_0_1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115b8a041d_0_25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g1115b8a041d_0_25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115b8a041d_0_2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g1115b8a041d_0_2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115ee5681d_4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1115ee5681d_4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115b8a041d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1115b8a041d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115b8a041d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1115b8a041d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204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115b8a041d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1115b8a041d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115b8a041d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1115b8a041d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5b8a041d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1115b8a041d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115b8a041d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g1115b8a041d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115b8a041d_0_1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g1115b8a041d_0_1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1" name="Google Shape;71;p16"/>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2" name="Google Shape;72;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4" name="Google Shape;74;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300" cy="3655200"/>
          </a:xfrm>
          <a:prstGeom prst="rect">
            <a:avLst/>
          </a:prstGeom>
          <a:noFill/>
          <a:ln>
            <a:noFill/>
          </a:ln>
        </p:spPr>
      </p:sp>
      <p:sp>
        <p:nvSpPr>
          <p:cNvPr id="109" name="Google Shape;109;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1"/>
        <p:cNvGrpSpPr/>
        <p:nvPr/>
      </p:nvGrpSpPr>
      <p:grpSpPr>
        <a:xfrm>
          <a:off x="0" y="0"/>
          <a:ext cx="0" cy="0"/>
          <a:chOff x="0" y="0"/>
          <a:chExt cx="0" cy="0"/>
        </a:xfrm>
      </p:grpSpPr>
      <p:sp>
        <p:nvSpPr>
          <p:cNvPr id="132" name="Google Shape;132;p2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3" name="Google Shape;133;p2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4" name="Google Shape;134;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 name="Google Shape;135;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53" name="Google Shape;153;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4" name="Google Shape;154;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5" name="Google Shape;155;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8" name="Google Shape;158;p3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9" name="Google Shape;159;p3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0" name="Google Shape;160;p3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1" name="Google Shape;161;p3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2" name="Google Shape;162;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4" name="Google Shape;164;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7" name="Google Shape;167;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8" name="Google Shape;168;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9" name="Google Shape;169;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0"/>
        <p:cNvGrpSpPr/>
        <p:nvPr/>
      </p:nvGrpSpPr>
      <p:grpSpPr>
        <a:xfrm>
          <a:off x="0" y="0"/>
          <a:ext cx="0" cy="0"/>
          <a:chOff x="0" y="0"/>
          <a:chExt cx="0" cy="0"/>
        </a:xfrm>
      </p:grpSpPr>
      <p:sp>
        <p:nvSpPr>
          <p:cNvPr id="171" name="Google Shape;171;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2" name="Google Shape;172;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6" name="Google Shape;176;p3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7" name="Google Shape;177;p3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8" name="Google Shape;178;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9" name="Google Shape;179;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3" name="Google Shape;183;p34"/>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84" name="Google Shape;184;p3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 name="Google Shape;196;p36"/>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7" name="Google Shape;197;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8" name="Google Shape;198;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9" name="Google Shape;199;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8" name="Google Shape;208;p38"/>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09" name="Google Shape;209;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0" name="Google Shape;210;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1" name="Google Shape;211;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4" name="Google Shape;214;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5" name="Google Shape;215;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6" name="Google Shape;216;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7" name="Google Shape;217;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8"/>
        <p:cNvGrpSpPr/>
        <p:nvPr/>
      </p:nvGrpSpPr>
      <p:grpSpPr>
        <a:xfrm>
          <a:off x="0" y="0"/>
          <a:ext cx="0" cy="0"/>
          <a:chOff x="0" y="0"/>
          <a:chExt cx="0" cy="0"/>
        </a:xfrm>
      </p:grpSpPr>
      <p:sp>
        <p:nvSpPr>
          <p:cNvPr id="219" name="Google Shape;219;p4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0" name="Google Shape;220;p4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1" name="Google Shape;221;p4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2" name="Google Shape;222;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3" name="Google Shape;223;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4" name="Google Shape;224;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5"/>
        <p:cNvGrpSpPr/>
        <p:nvPr/>
      </p:nvGrpSpPr>
      <p:grpSpPr>
        <a:xfrm>
          <a:off x="0" y="0"/>
          <a:ext cx="0" cy="0"/>
          <a:chOff x="0" y="0"/>
          <a:chExt cx="0" cy="0"/>
        </a:xfrm>
      </p:grpSpPr>
      <p:sp>
        <p:nvSpPr>
          <p:cNvPr id="226" name="Google Shape;226;p41"/>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7" name="Google Shape;227;p4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8" name="Google Shape;228;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9" name="Google Shape;229;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0" name="Google Shape;230;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1"/>
        <p:cNvGrpSpPr/>
        <p:nvPr/>
      </p:nvGrpSpPr>
      <p:grpSpPr>
        <a:xfrm>
          <a:off x="0" y="0"/>
          <a:ext cx="0" cy="0"/>
          <a:chOff x="0" y="0"/>
          <a:chExt cx="0" cy="0"/>
        </a:xfrm>
      </p:grpSpPr>
      <p:sp>
        <p:nvSpPr>
          <p:cNvPr id="232" name="Google Shape;232;p4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3" name="Google Shape;233;p4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34" name="Google Shape;234;p4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5" name="Google Shape;235;p4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36" name="Google Shape;236;p4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7" name="Google Shape;237;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8" name="Google Shape;238;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9" name="Google Shape;239;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0"/>
        <p:cNvGrpSpPr/>
        <p:nvPr/>
      </p:nvGrpSpPr>
      <p:grpSpPr>
        <a:xfrm>
          <a:off x="0" y="0"/>
          <a:ext cx="0" cy="0"/>
          <a:chOff x="0" y="0"/>
          <a:chExt cx="0" cy="0"/>
        </a:xfrm>
      </p:grpSpPr>
      <p:sp>
        <p:nvSpPr>
          <p:cNvPr id="241" name="Google Shape;241;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2" name="Google Shape;242;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3" name="Google Shape;243;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4" name="Google Shape;244;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7" name="Google Shape;247;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8" name="Google Shape;248;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1" name="Google Shape;251;p4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52" name="Google Shape;252;p4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53" name="Google Shape;253;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4" name="Google Shape;254;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5" name="Google Shape;255;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6"/>
        <p:cNvGrpSpPr/>
        <p:nvPr/>
      </p:nvGrpSpPr>
      <p:grpSpPr>
        <a:xfrm>
          <a:off x="0" y="0"/>
          <a:ext cx="0" cy="0"/>
          <a:chOff x="0" y="0"/>
          <a:chExt cx="0" cy="0"/>
        </a:xfrm>
      </p:grpSpPr>
      <p:sp>
        <p:nvSpPr>
          <p:cNvPr id="257" name="Google Shape;257;p4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8" name="Google Shape;258;p46"/>
          <p:cNvSpPr>
            <a:spLocks noGrp="1"/>
          </p:cNvSpPr>
          <p:nvPr>
            <p:ph type="pic" idx="2"/>
          </p:nvPr>
        </p:nvSpPr>
        <p:spPr>
          <a:xfrm>
            <a:off x="3887391" y="740569"/>
            <a:ext cx="4629300" cy="3655200"/>
          </a:xfrm>
          <a:prstGeom prst="rect">
            <a:avLst/>
          </a:prstGeom>
          <a:noFill/>
          <a:ln>
            <a:noFill/>
          </a:ln>
        </p:spPr>
      </p:sp>
      <p:sp>
        <p:nvSpPr>
          <p:cNvPr id="259" name="Google Shape;259;p4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60" name="Google Shape;260;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1" name="Google Shape;261;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2" name="Google Shape;262;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3"/>
        <p:cNvGrpSpPr/>
        <p:nvPr/>
      </p:nvGrpSpPr>
      <p:grpSpPr>
        <a:xfrm>
          <a:off x="0" y="0"/>
          <a:ext cx="0" cy="0"/>
          <a:chOff x="0" y="0"/>
          <a:chExt cx="0" cy="0"/>
        </a:xfrm>
      </p:grpSpPr>
      <p:sp>
        <p:nvSpPr>
          <p:cNvPr id="264" name="Google Shape;264;p4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5" name="Google Shape;265;p4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6" name="Google Shape;266;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7" name="Google Shape;267;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8" name="Google Shape;268;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9"/>
        <p:cNvGrpSpPr/>
        <p:nvPr/>
      </p:nvGrpSpPr>
      <p:grpSpPr>
        <a:xfrm>
          <a:off x="0" y="0"/>
          <a:ext cx="0" cy="0"/>
          <a:chOff x="0" y="0"/>
          <a:chExt cx="0" cy="0"/>
        </a:xfrm>
      </p:grpSpPr>
      <p:sp>
        <p:nvSpPr>
          <p:cNvPr id="270" name="Google Shape;270;p4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1" name="Google Shape;271;p4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2" name="Google Shape;272;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3" name="Google Shape;273;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4" name="Google Shape;274;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7" name="Google Shape;127;p2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2" name="Google Shape;202;p3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3" name="Google Shape;203;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04" name="Google Shape;204;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05" name="Google Shape;205;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acog.org/"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hyperlink" Target="https://cdv.org/2014/02/10-startling-domestic-violence-statistics-for-children/"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ttp://www.mencreatingpeace.org/contact-us" TargetMode="External"/><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hyperlink" Target="http://www.twitter.com/mencreatepeace" TargetMode="External"/><Relationship Id="rId5" Type="http://schemas.openxmlformats.org/officeDocument/2006/relationships/hyperlink" Target="http://www.instagram.com/MenCreatingPeace" TargetMode="External"/><Relationship Id="rId4" Type="http://schemas.openxmlformats.org/officeDocument/2006/relationships/hyperlink" Target="http://www.facebook.com/MenCreatingPeac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hyperlink" Target="http://www.triumphtogether.org/" TargetMode="External"/><Relationship Id="rId2" Type="http://schemas.openxmlformats.org/officeDocument/2006/relationships/hyperlink" Target="mailto:willyancy@triumphtogether.org" TargetMode="External"/><Relationship Id="rId1" Type="http://schemas.openxmlformats.org/officeDocument/2006/relationships/slideLayout" Target="../slideLayouts/slideLayout35.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s://vawnet.org/sc/domestic-violence-and-religion" TargetMode="External"/><Relationship Id="rId2" Type="http://schemas.openxmlformats.org/officeDocument/2006/relationships/hyperlink" Target="https://www.ny.gov/sites/default/files/atoms/files/Domestic_Violence_Guidebook_for_Faith_Leaders.pdf" TargetMode="External"/><Relationship Id="rId1" Type="http://schemas.openxmlformats.org/officeDocument/2006/relationships/slideLayout" Target="../slideLayouts/slideLayout24.xml"/><Relationship Id="rId5" Type="http://schemas.openxmlformats.org/officeDocument/2006/relationships/hyperlink" Target="http://www.connectnyc.org/program/connect-faith" TargetMode="External"/><Relationship Id="rId4" Type="http://schemas.openxmlformats.org/officeDocument/2006/relationships/hyperlink" Target="http://www.connectnyc.org/program/connec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amilyjusticecenter.org/"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hyperlink" Target="https://www.nrcdv.org/" TargetMode="External"/><Relationship Id="rId5" Type="http://schemas.openxmlformats.org/officeDocument/2006/relationships/hyperlink" Target="https://victims.ca.gov/board/trauma-recovery-centers/" TargetMode="External"/><Relationship Id="rId4" Type="http://schemas.openxmlformats.org/officeDocument/2006/relationships/hyperlink" Target="https://www.thehotline.org/"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cpedv.org/domestic-violence-organizations-california"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s://drive.google.com/file/d/1OFh2X8UPxf0mBHk2VcUmPiqUIfmiMX3D/view?usp=sharing" TargetMode="External"/><Relationship Id="rId2" Type="http://schemas.openxmlformats.org/officeDocument/2006/relationships/hyperlink" Target="https://drive.google.com/file/d/1PwKYlePhPwscm7J6FHB-clOJsNtJ5iO5/view?usp=sharing" TargetMode="External"/><Relationship Id="rId1" Type="http://schemas.openxmlformats.org/officeDocument/2006/relationships/slideLayout" Target="../slideLayouts/slideLayout24.xml"/><Relationship Id="rId5" Type="http://schemas.openxmlformats.org/officeDocument/2006/relationships/hyperlink" Target="tel:+1-800-309-2131" TargetMode="External"/><Relationship Id="rId4" Type="http://schemas.openxmlformats.org/officeDocument/2006/relationships/hyperlink" Target="https://www.acgov.org/probation/documents/DVPROVIDERSLIST.pdf"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cvsolutions.org/" TargetMode="Externa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hyperlink" Target="http://www.cocofamilyjustice.org/" TargetMode="External"/><Relationship Id="rId2" Type="http://schemas.openxmlformats.org/officeDocument/2006/relationships/hyperlink" Target="https://www.standffov.org/resources-and-information/" TargetMode="External"/><Relationship Id="rId1" Type="http://schemas.openxmlformats.org/officeDocument/2006/relationships/slideLayout" Target="../slideLayouts/slideLayout24.xml"/><Relationship Id="rId5" Type="http://schemas.openxmlformats.org/officeDocument/2006/relationships/hyperlink" Target="tel:5109747200" TargetMode="External"/><Relationship Id="rId4" Type="http://schemas.openxmlformats.org/officeDocument/2006/relationships/hyperlink" Target="tel:925521636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hyperlink" Target="https://www.mightycause.com/organization/cuav" TargetMode="External"/><Relationship Id="rId3" Type="http://schemas.openxmlformats.org/officeDocument/2006/relationships/hyperlink" Target="http://www.womaninc.org/" TargetMode="External"/><Relationship Id="rId7" Type="http://schemas.openxmlformats.org/officeDocument/2006/relationships/hyperlink" Target="tel:877-751-0880" TargetMode="External"/><Relationship Id="rId2" Type="http://schemas.openxmlformats.org/officeDocument/2006/relationships/hyperlink" Target="https://sf.gov/information/domestic-and-family-violence-resources" TargetMode="External"/><Relationship Id="rId1" Type="http://schemas.openxmlformats.org/officeDocument/2006/relationships/slideLayout" Target="../slideLayouts/slideLayout24.xml"/><Relationship Id="rId6" Type="http://schemas.openxmlformats.org/officeDocument/2006/relationships/hyperlink" Target="tel:877-503-1850" TargetMode="External"/><Relationship Id="rId11" Type="http://schemas.openxmlformats.org/officeDocument/2006/relationships/hyperlink" Target="https://sf.gov/information/batterers-intervention-program-bip-provider-2022" TargetMode="External"/><Relationship Id="rId5" Type="http://schemas.openxmlformats.org/officeDocument/2006/relationships/hyperlink" Target="tel:800-856-5553" TargetMode="External"/><Relationship Id="rId10" Type="http://schemas.openxmlformats.org/officeDocument/2006/relationships/hyperlink" Target="tel:1-415-734-2312" TargetMode="External"/><Relationship Id="rId4" Type="http://schemas.openxmlformats.org/officeDocument/2006/relationships/hyperlink" Target="tel:415-864-4722" TargetMode="External"/><Relationship Id="rId9" Type="http://schemas.openxmlformats.org/officeDocument/2006/relationships/hyperlink" Target="tel:1-415-777-550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Resources@CORAsupport.org" TargetMode="External"/><Relationship Id="rId2" Type="http://schemas.openxmlformats.org/officeDocument/2006/relationships/hyperlink" Target="https://www.corasupport.org/" TargetMode="External"/><Relationship Id="rId1" Type="http://schemas.openxmlformats.org/officeDocument/2006/relationships/slideLayout" Target="../slideLayouts/slideLayout24.xml"/><Relationship Id="rId5" Type="http://schemas.openxmlformats.org/officeDocument/2006/relationships/hyperlink" Target="https://sanmateo.networkofcare.org/aging/library/article.aspx?hwid=te7721" TargetMode="External"/><Relationship Id="rId4" Type="http://schemas.openxmlformats.org/officeDocument/2006/relationships/hyperlink" Target="http://www.baylegal.or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9"/>
          <p:cNvSpPr txBox="1">
            <a:spLocks noGrp="1"/>
          </p:cNvSpPr>
          <p:nvPr>
            <p:ph type="ctrTitle"/>
          </p:nvPr>
        </p:nvSpPr>
        <p:spPr>
          <a:xfrm>
            <a:off x="167824" y="2358426"/>
            <a:ext cx="8808351" cy="10044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4500"/>
              <a:buFont typeface="Calibri"/>
              <a:buNone/>
            </a:pPr>
            <a:r>
              <a:rPr lang="en" sz="4800" b="1" dirty="0">
                <a:latin typeface="Arial"/>
                <a:ea typeface="Arial"/>
                <a:cs typeface="Arial"/>
                <a:sym typeface="Arial"/>
              </a:rPr>
              <a:t>  </a:t>
            </a:r>
            <a:r>
              <a:rPr lang="en" sz="4800" b="1" dirty="0">
                <a:latin typeface="Calibri" panose="020F0502020204030204" pitchFamily="34" charset="0"/>
                <a:ea typeface="Calibri" panose="020F0502020204030204" pitchFamily="34" charset="0"/>
                <a:cs typeface="Calibri" panose="020F0502020204030204" pitchFamily="34" charset="0"/>
                <a:sym typeface="Arial"/>
              </a:rPr>
              <a:t>Community Allies in Healing</a:t>
            </a:r>
            <a:endParaRPr sz="4800" b="1"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80" name="Google Shape;280;p49"/>
          <p:cNvSpPr txBox="1">
            <a:spLocks noGrp="1"/>
          </p:cNvSpPr>
          <p:nvPr>
            <p:ph type="subTitle" idx="1"/>
          </p:nvPr>
        </p:nvSpPr>
        <p:spPr>
          <a:xfrm>
            <a:off x="1510728" y="3189766"/>
            <a:ext cx="6524700" cy="1392867"/>
          </a:xfrm>
          <a:prstGeom prst="rect">
            <a:avLst/>
          </a:prstGeom>
        </p:spPr>
        <p:txBody>
          <a:bodyPr spcFirstLastPara="1" wrap="square" lIns="68575" tIns="34275" rIns="68575" bIns="34275" anchor="t" anchorCtr="0">
            <a:noAutofit/>
          </a:bodyPr>
          <a:lstStyle/>
          <a:p>
            <a:pPr marL="0" lvl="0" indent="0" algn="l" rtl="0">
              <a:lnSpc>
                <a:spcPct val="70000"/>
              </a:lnSpc>
              <a:spcBef>
                <a:spcPts val="800"/>
              </a:spcBef>
              <a:spcAft>
                <a:spcPts val="0"/>
              </a:spcAft>
              <a:buClr>
                <a:schemeClr val="dk1"/>
              </a:buClr>
              <a:buSzPts val="500"/>
              <a:buFont typeface="Arial"/>
              <a:buNone/>
            </a:pPr>
            <a:endParaRPr lang="en" sz="5500" dirty="0">
              <a:latin typeface="Arial"/>
              <a:ea typeface="Arial"/>
              <a:cs typeface="Arial"/>
              <a:sym typeface="Arial"/>
            </a:endParaRPr>
          </a:p>
          <a:p>
            <a:pPr marL="0" lvl="0" indent="0" algn="l" rtl="0">
              <a:lnSpc>
                <a:spcPct val="70000"/>
              </a:lnSpc>
              <a:spcBef>
                <a:spcPts val="800"/>
              </a:spcBef>
              <a:spcAft>
                <a:spcPts val="0"/>
              </a:spcAft>
              <a:buClr>
                <a:schemeClr val="dk1"/>
              </a:buClr>
              <a:buSzPts val="500"/>
              <a:buFont typeface="Arial"/>
              <a:buNone/>
            </a:pPr>
            <a:r>
              <a:rPr lang="en" sz="4800" b="1" dirty="0">
                <a:latin typeface="Calibri" panose="020F0502020204030204" pitchFamily="34" charset="0"/>
                <a:ea typeface="Calibri" panose="020F0502020204030204" pitchFamily="34" charset="0"/>
                <a:cs typeface="Calibri" panose="020F0502020204030204" pitchFamily="34" charset="0"/>
                <a:sym typeface="Arial"/>
              </a:rPr>
              <a:t>Men Creating Peace</a:t>
            </a:r>
            <a:endParaRPr sz="4800" b="1"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81" name="Google Shape;281;p49"/>
          <p:cNvSpPr txBox="1"/>
          <p:nvPr/>
        </p:nvSpPr>
        <p:spPr>
          <a:xfrm>
            <a:off x="5857894" y="4345294"/>
            <a:ext cx="2689500" cy="7080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3700" b="1">
              <a:latin typeface="Calibri"/>
              <a:ea typeface="Calibri"/>
              <a:cs typeface="Calibri"/>
              <a:sym typeface="Calibri"/>
            </a:endParaRPr>
          </a:p>
        </p:txBody>
      </p:sp>
      <p:pic>
        <p:nvPicPr>
          <p:cNvPr id="282" name="Google Shape;282;p49"/>
          <p:cNvPicPr preferRelativeResize="0"/>
          <p:nvPr/>
        </p:nvPicPr>
        <p:blipFill>
          <a:blip r:embed="rId3">
            <a:alphaModFix/>
          </a:blip>
          <a:stretch>
            <a:fillRect/>
          </a:stretch>
        </p:blipFill>
        <p:spPr>
          <a:xfrm>
            <a:off x="6910874" y="217600"/>
            <a:ext cx="2065301" cy="2065275"/>
          </a:xfrm>
          <a:prstGeom prst="rect">
            <a:avLst/>
          </a:prstGeom>
          <a:noFill/>
          <a:ln>
            <a:noFill/>
          </a:ln>
        </p:spPr>
      </p:pic>
      <p:pic>
        <p:nvPicPr>
          <p:cNvPr id="284" name="Google Shape;284;p49"/>
          <p:cNvPicPr preferRelativeResize="0"/>
          <p:nvPr/>
        </p:nvPicPr>
        <p:blipFill>
          <a:blip r:embed="rId4"/>
          <a:srcRect/>
          <a:stretch/>
        </p:blipFill>
        <p:spPr>
          <a:xfrm>
            <a:off x="563526" y="152401"/>
            <a:ext cx="2434855" cy="21304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0"/>
          <p:cNvSpPr txBox="1">
            <a:spLocks noGrp="1"/>
          </p:cNvSpPr>
          <p:nvPr>
            <p:ph type="title"/>
          </p:nvPr>
        </p:nvSpPr>
        <p:spPr>
          <a:xfrm>
            <a:off x="36474" y="96200"/>
            <a:ext cx="8565265" cy="815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2970"/>
              <a:buFont typeface="Calibri"/>
              <a:buNone/>
            </a:pPr>
            <a:r>
              <a:rPr lang="en" sz="3620" b="1" dirty="0"/>
              <a:t> Who is most at risk in our community</a:t>
            </a:r>
            <a:endParaRPr sz="3620" b="1" dirty="0"/>
          </a:p>
        </p:txBody>
      </p:sp>
      <p:sp>
        <p:nvSpPr>
          <p:cNvPr id="361" name="Google Shape;361;p60"/>
          <p:cNvSpPr txBox="1">
            <a:spLocks noGrp="1"/>
          </p:cNvSpPr>
          <p:nvPr>
            <p:ph type="body" idx="1"/>
          </p:nvPr>
        </p:nvSpPr>
        <p:spPr>
          <a:xfrm>
            <a:off x="521400" y="2832300"/>
            <a:ext cx="8680500" cy="2311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None/>
            </a:pPr>
            <a:r>
              <a:rPr lang="en" sz="3200" b="1" dirty="0"/>
              <a:t>Pregnant and postpartum women</a:t>
            </a:r>
            <a:r>
              <a:rPr lang="en" sz="3200" dirty="0"/>
              <a:t> -</a:t>
            </a:r>
            <a:r>
              <a:rPr lang="en-US" b="0" i="0" u="sng" dirty="0">
                <a:solidFill>
                  <a:srgbClr val="7029EC"/>
                </a:solidFill>
                <a:effectLst/>
                <a:latin typeface="graphik"/>
                <a:hlinkClick r:id="rId3" tooltip="The American College of Obstetricians and Gynecologists"/>
              </a:rPr>
              <a:t> </a:t>
            </a:r>
            <a:r>
              <a:rPr lang="en-US" sz="2400" b="0" i="0" u="sng" dirty="0">
                <a:solidFill>
                  <a:srgbClr val="7029EC"/>
                </a:solidFill>
                <a:effectLst/>
                <a:latin typeface="Calibri" panose="020F0502020204030204" pitchFamily="34" charset="0"/>
                <a:cs typeface="Calibri" panose="020F0502020204030204" pitchFamily="34" charset="0"/>
                <a:hlinkClick r:id="rId3" tooltip="The American College of Obstetricians and Gynecologists"/>
              </a:rPr>
              <a:t>The American College of Obstetricians and Gynecologists</a:t>
            </a:r>
            <a:r>
              <a:rPr lang="en-US" sz="2400" b="0" i="0" dirty="0">
                <a:solidFill>
                  <a:srgbClr val="000000"/>
                </a:solidFill>
                <a:effectLst/>
                <a:latin typeface="Calibri" panose="020F0502020204030204" pitchFamily="34" charset="0"/>
                <a:cs typeface="Calibri" panose="020F0502020204030204" pitchFamily="34" charset="0"/>
              </a:rPr>
              <a:t> (</a:t>
            </a:r>
            <a:r>
              <a:rPr lang="en-US" sz="2000" b="0" i="0" dirty="0">
                <a:solidFill>
                  <a:srgbClr val="000000"/>
                </a:solidFill>
                <a:effectLst/>
                <a:latin typeface="Calibri" panose="020F0502020204030204" pitchFamily="34" charset="0"/>
                <a:cs typeface="Calibri" panose="020F0502020204030204" pitchFamily="34" charset="0"/>
              </a:rPr>
              <a:t>also called ACOG</a:t>
            </a:r>
            <a:r>
              <a:rPr lang="en-US" sz="2400" b="0" i="0" dirty="0">
                <a:solidFill>
                  <a:srgbClr val="000000"/>
                </a:solidFill>
                <a:effectLst/>
                <a:latin typeface="Calibri" panose="020F0502020204030204" pitchFamily="34" charset="0"/>
                <a:cs typeface="Calibri" panose="020F0502020204030204" pitchFamily="34" charset="0"/>
              </a:rPr>
              <a:t>) says that 1 in 6 abused women </a:t>
            </a:r>
            <a:r>
              <a:rPr lang="en-US" sz="2400" dirty="0">
                <a:solidFill>
                  <a:srgbClr val="000000"/>
                </a:solidFill>
                <a:latin typeface="Calibri" panose="020F0502020204030204" pitchFamily="34" charset="0"/>
                <a:cs typeface="Calibri" panose="020F0502020204030204" pitchFamily="34" charset="0"/>
              </a:rPr>
              <a:t>are</a:t>
            </a:r>
            <a:r>
              <a:rPr lang="en-US" sz="2400" b="0" i="0" dirty="0">
                <a:solidFill>
                  <a:srgbClr val="000000"/>
                </a:solidFill>
                <a:effectLst/>
                <a:latin typeface="Calibri" panose="020F0502020204030204" pitchFamily="34" charset="0"/>
                <a:cs typeface="Calibri" panose="020F0502020204030204" pitchFamily="34" charset="0"/>
              </a:rPr>
              <a:t> first abused during pregnancy. More than 320,000 women are abused by their partners during pregnancy each year. </a:t>
            </a:r>
            <a:endParaRPr sz="2400" dirty="0">
              <a:latin typeface="Calibri" panose="020F0502020204030204" pitchFamily="34" charset="0"/>
              <a:cs typeface="Calibri" panose="020F0502020204030204" pitchFamily="34" charset="0"/>
            </a:endParaRPr>
          </a:p>
        </p:txBody>
      </p:sp>
      <p:pic>
        <p:nvPicPr>
          <p:cNvPr id="362" name="Google Shape;362;p60"/>
          <p:cNvPicPr preferRelativeResize="0"/>
          <p:nvPr/>
        </p:nvPicPr>
        <p:blipFill>
          <a:blip r:embed="rId4">
            <a:alphaModFix/>
          </a:blip>
          <a:stretch>
            <a:fillRect/>
          </a:stretch>
        </p:blipFill>
        <p:spPr>
          <a:xfrm>
            <a:off x="6112950" y="1000550"/>
            <a:ext cx="2628900" cy="1743075"/>
          </a:xfrm>
          <a:prstGeom prst="rect">
            <a:avLst/>
          </a:prstGeom>
          <a:noFill/>
          <a:ln>
            <a:noFill/>
          </a:ln>
        </p:spPr>
      </p:pic>
      <p:sp>
        <p:nvSpPr>
          <p:cNvPr id="363" name="Google Shape;363;p60"/>
          <p:cNvSpPr txBox="1"/>
          <p:nvPr/>
        </p:nvSpPr>
        <p:spPr>
          <a:xfrm>
            <a:off x="36475" y="781275"/>
            <a:ext cx="5171700" cy="627900"/>
          </a:xfrm>
          <a:prstGeom prst="rect">
            <a:avLst/>
          </a:prstGeom>
          <a:noFill/>
          <a:ln>
            <a:noFill/>
          </a:ln>
        </p:spPr>
        <p:txBody>
          <a:bodyPr spcFirstLastPara="1" wrap="square" lIns="91425" tIns="91425" rIns="91425" bIns="91425" anchor="t" anchorCtr="0">
            <a:spAutoFit/>
          </a:bodyPr>
          <a:lstStyle/>
          <a:p>
            <a:pPr marL="177800" lvl="0" indent="-241300" algn="l" rtl="0">
              <a:lnSpc>
                <a:spcPct val="90000"/>
              </a:lnSpc>
              <a:spcBef>
                <a:spcPts val="800"/>
              </a:spcBef>
              <a:spcAft>
                <a:spcPts val="0"/>
              </a:spcAft>
              <a:buClr>
                <a:schemeClr val="dk1"/>
              </a:buClr>
              <a:buSzPts val="3200"/>
              <a:buChar char="•"/>
            </a:pPr>
            <a:r>
              <a:rPr lang="en" sz="3200" b="1">
                <a:solidFill>
                  <a:schemeClr val="dk1"/>
                </a:solidFill>
                <a:latin typeface="Calibri"/>
                <a:ea typeface="Calibri"/>
                <a:cs typeface="Calibri"/>
                <a:sym typeface="Calibri"/>
              </a:rPr>
              <a:t>Adult females</a:t>
            </a:r>
            <a:r>
              <a:rPr lang="en" sz="3200">
                <a:solidFill>
                  <a:schemeClr val="dk1"/>
                </a:solidFill>
                <a:latin typeface="Calibri"/>
                <a:ea typeface="Calibri"/>
                <a:cs typeface="Calibri"/>
                <a:sym typeface="Calibri"/>
              </a:rPr>
              <a:t> (18-54 years)</a:t>
            </a:r>
            <a:endParaRPr>
              <a:latin typeface="Calibri"/>
              <a:ea typeface="Calibri"/>
              <a:cs typeface="Calibri"/>
              <a:sym typeface="Calibri"/>
            </a:endParaRPr>
          </a:p>
        </p:txBody>
      </p:sp>
      <p:pic>
        <p:nvPicPr>
          <p:cNvPr id="364" name="Google Shape;364;p60"/>
          <p:cNvPicPr preferRelativeResize="0"/>
          <p:nvPr/>
        </p:nvPicPr>
        <p:blipFill>
          <a:blip r:embed="rId5">
            <a:alphaModFix/>
          </a:blip>
          <a:stretch>
            <a:fillRect/>
          </a:stretch>
        </p:blipFill>
        <p:spPr>
          <a:xfrm>
            <a:off x="903111" y="1409175"/>
            <a:ext cx="3217333" cy="1423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1"/>
          <p:cNvSpPr txBox="1">
            <a:spLocks noGrp="1"/>
          </p:cNvSpPr>
          <p:nvPr>
            <p:ph type="title"/>
          </p:nvPr>
        </p:nvSpPr>
        <p:spPr>
          <a:xfrm>
            <a:off x="9624700" y="96200"/>
            <a:ext cx="454800" cy="2334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endParaRPr dirty="0"/>
          </a:p>
        </p:txBody>
      </p:sp>
      <p:sp>
        <p:nvSpPr>
          <p:cNvPr id="370" name="Google Shape;370;p61"/>
          <p:cNvSpPr txBox="1">
            <a:spLocks noGrp="1"/>
          </p:cNvSpPr>
          <p:nvPr>
            <p:ph type="body" idx="1"/>
          </p:nvPr>
        </p:nvSpPr>
        <p:spPr>
          <a:xfrm>
            <a:off x="10535175" y="3177048"/>
            <a:ext cx="991800" cy="5256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dirty="0"/>
          </a:p>
        </p:txBody>
      </p:sp>
      <p:pic>
        <p:nvPicPr>
          <p:cNvPr id="371" name="Google Shape;371;p61"/>
          <p:cNvPicPr preferRelativeResize="0"/>
          <p:nvPr/>
        </p:nvPicPr>
        <p:blipFill>
          <a:blip r:embed="rId3">
            <a:alphaModFix/>
          </a:blip>
          <a:stretch>
            <a:fillRect/>
          </a:stretch>
        </p:blipFill>
        <p:spPr>
          <a:xfrm>
            <a:off x="6852111" y="96200"/>
            <a:ext cx="2179000" cy="2178975"/>
          </a:xfrm>
          <a:prstGeom prst="rect">
            <a:avLst/>
          </a:prstGeom>
          <a:noFill/>
          <a:ln>
            <a:noFill/>
          </a:ln>
        </p:spPr>
      </p:pic>
      <p:sp>
        <p:nvSpPr>
          <p:cNvPr id="372" name="Google Shape;372;p61"/>
          <p:cNvSpPr txBox="1"/>
          <p:nvPr/>
        </p:nvSpPr>
        <p:spPr>
          <a:xfrm>
            <a:off x="-1" y="175525"/>
            <a:ext cx="7060019" cy="1450623"/>
          </a:xfrm>
          <a:prstGeom prst="rect">
            <a:avLst/>
          </a:prstGeom>
          <a:noFill/>
          <a:ln>
            <a:noFill/>
          </a:ln>
        </p:spPr>
        <p:txBody>
          <a:bodyPr spcFirstLastPara="1" wrap="square" lIns="91425" tIns="91425" rIns="91425" bIns="91425" anchor="t" anchorCtr="0">
            <a:spAutoFit/>
          </a:bodyPr>
          <a:lstStyle/>
          <a:p>
            <a:pPr marL="177800" lvl="0" indent="0" rtl="0">
              <a:lnSpc>
                <a:spcPct val="90000"/>
              </a:lnSpc>
              <a:spcBef>
                <a:spcPts val="800"/>
              </a:spcBef>
              <a:spcAft>
                <a:spcPts val="0"/>
              </a:spcAft>
              <a:buClr>
                <a:schemeClr val="dk1"/>
              </a:buClr>
              <a:buSzPts val="1100"/>
              <a:buFont typeface="Arial"/>
              <a:buNone/>
            </a:pPr>
            <a:r>
              <a:rPr lang="en" sz="2400" b="1" dirty="0">
                <a:solidFill>
                  <a:schemeClr val="dk1"/>
                </a:solidFill>
                <a:latin typeface="Calibri"/>
                <a:ea typeface="Calibri"/>
                <a:cs typeface="Calibri"/>
                <a:sym typeface="Calibri"/>
              </a:rPr>
              <a:t>American Indian and Alaska Native Women -1</a:t>
            </a:r>
            <a:r>
              <a:rPr lang="en" sz="2400" dirty="0">
                <a:solidFill>
                  <a:schemeClr val="dk1"/>
                </a:solidFill>
                <a:latin typeface="Calibri"/>
                <a:ea typeface="Calibri"/>
                <a:cs typeface="Calibri"/>
                <a:sym typeface="Calibri"/>
              </a:rPr>
              <a:t> </a:t>
            </a:r>
            <a:r>
              <a:rPr lang="en" sz="2800" dirty="0">
                <a:solidFill>
                  <a:schemeClr val="dk1"/>
                </a:solidFill>
                <a:latin typeface="Calibri"/>
                <a:ea typeface="Calibri"/>
                <a:cs typeface="Calibri"/>
                <a:sym typeface="Calibri"/>
              </a:rPr>
              <a:t>out of </a:t>
            </a:r>
            <a:r>
              <a:rPr lang="en" sz="2400" b="1" dirty="0">
                <a:solidFill>
                  <a:schemeClr val="dk1"/>
                </a:solidFill>
                <a:latin typeface="Calibri"/>
                <a:ea typeface="Calibri"/>
                <a:cs typeface="Calibri"/>
                <a:sym typeface="Calibri"/>
              </a:rPr>
              <a:t>2</a:t>
            </a:r>
            <a:r>
              <a:rPr lang="en" sz="2800" b="1" dirty="0">
                <a:solidFill>
                  <a:schemeClr val="dk1"/>
                </a:solidFill>
                <a:latin typeface="Calibri"/>
                <a:ea typeface="Calibri"/>
                <a:cs typeface="Calibri"/>
                <a:sym typeface="Calibri"/>
              </a:rPr>
              <a:t> </a:t>
            </a:r>
            <a:r>
              <a:rPr lang="en" sz="2800" dirty="0">
                <a:solidFill>
                  <a:schemeClr val="dk1"/>
                </a:solidFill>
                <a:latin typeface="Calibri"/>
                <a:ea typeface="Calibri"/>
                <a:cs typeface="Calibri"/>
                <a:sym typeface="Calibri"/>
              </a:rPr>
              <a:t>experience physical abuse by an intimate partner. (National Institute of Justice)</a:t>
            </a:r>
            <a:endParaRPr sz="2800" dirty="0">
              <a:latin typeface="Calibri"/>
              <a:ea typeface="Calibri"/>
              <a:cs typeface="Calibri"/>
              <a:sym typeface="Calibri"/>
            </a:endParaRPr>
          </a:p>
        </p:txBody>
      </p:sp>
      <p:pic>
        <p:nvPicPr>
          <p:cNvPr id="373" name="Google Shape;373;p61"/>
          <p:cNvPicPr preferRelativeResize="0"/>
          <p:nvPr/>
        </p:nvPicPr>
        <p:blipFill>
          <a:blip r:embed="rId4">
            <a:alphaModFix/>
          </a:blip>
          <a:stretch>
            <a:fillRect/>
          </a:stretch>
        </p:blipFill>
        <p:spPr>
          <a:xfrm>
            <a:off x="84550" y="3177050"/>
            <a:ext cx="2813699" cy="1957800"/>
          </a:xfrm>
          <a:prstGeom prst="rect">
            <a:avLst/>
          </a:prstGeom>
          <a:noFill/>
          <a:ln>
            <a:noFill/>
          </a:ln>
        </p:spPr>
      </p:pic>
      <p:pic>
        <p:nvPicPr>
          <p:cNvPr id="374" name="Google Shape;374;p61"/>
          <p:cNvPicPr preferRelativeResize="0"/>
          <p:nvPr/>
        </p:nvPicPr>
        <p:blipFill>
          <a:blip r:embed="rId5">
            <a:alphaModFix/>
          </a:blip>
          <a:stretch>
            <a:fillRect/>
          </a:stretch>
        </p:blipFill>
        <p:spPr>
          <a:xfrm>
            <a:off x="1491399" y="1497387"/>
            <a:ext cx="4392575" cy="1228725"/>
          </a:xfrm>
          <a:prstGeom prst="rect">
            <a:avLst/>
          </a:prstGeom>
          <a:noFill/>
          <a:ln>
            <a:noFill/>
          </a:ln>
        </p:spPr>
      </p:pic>
      <p:sp>
        <p:nvSpPr>
          <p:cNvPr id="375" name="Google Shape;375;p61"/>
          <p:cNvSpPr txBox="1"/>
          <p:nvPr/>
        </p:nvSpPr>
        <p:spPr>
          <a:xfrm>
            <a:off x="2071575" y="3177050"/>
            <a:ext cx="6859774" cy="1838422"/>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800" b="1" dirty="0">
                <a:solidFill>
                  <a:schemeClr val="dk1"/>
                </a:solidFill>
                <a:latin typeface="Calibri"/>
                <a:ea typeface="Calibri"/>
                <a:cs typeface="Calibri"/>
                <a:sym typeface="Calibri"/>
              </a:rPr>
              <a:t>African Americans </a:t>
            </a:r>
            <a:r>
              <a:rPr lang="en" sz="2800" dirty="0">
                <a:solidFill>
                  <a:schemeClr val="dk1"/>
                </a:solidFill>
                <a:latin typeface="Calibri"/>
                <a:ea typeface="Calibri"/>
                <a:cs typeface="Calibri"/>
                <a:sym typeface="Calibri"/>
              </a:rPr>
              <a:t> - 45.1% of African American women experience physical violence by an intimate partner in their lifetime. (National Coalitian Against DV)</a:t>
            </a:r>
            <a:endParaRPr sz="28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2"/>
          <p:cNvSpPr txBox="1">
            <a:spLocks noGrp="1"/>
          </p:cNvSpPr>
          <p:nvPr>
            <p:ph type="title"/>
          </p:nvPr>
        </p:nvSpPr>
        <p:spPr>
          <a:xfrm rot="-290">
            <a:off x="1944680" y="91154"/>
            <a:ext cx="7106237" cy="1633140"/>
          </a:xfrm>
          <a:prstGeom prst="rect">
            <a:avLst/>
          </a:prstGeom>
        </p:spPr>
        <p:txBody>
          <a:bodyPr spcFirstLastPara="1" wrap="square" lIns="68575" tIns="34275" rIns="68575" bIns="34275" anchor="ctr" anchorCtr="0">
            <a:normAutofit fontScale="90000"/>
          </a:bodyPr>
          <a:lstStyle/>
          <a:p>
            <a:pPr lvl="0" algn="l" rtl="0">
              <a:spcBef>
                <a:spcPts val="800"/>
              </a:spcBef>
              <a:spcAft>
                <a:spcPts val="0"/>
              </a:spcAft>
              <a:buSzPct val="138461"/>
            </a:pPr>
            <a:br>
              <a:rPr lang="en-US" sz="1800" b="1" dirty="0"/>
            </a:br>
            <a:br>
              <a:rPr lang="en-US" sz="1800" b="1" dirty="0"/>
            </a:br>
            <a:r>
              <a:rPr lang="en-US" sz="2000" b="1" dirty="0"/>
              <a:t>LGBTQ + and gender non-conforming residents</a:t>
            </a:r>
            <a:r>
              <a:rPr lang="en-US" sz="2000" dirty="0"/>
              <a:t> - 44% of lesbian women and 61% of bisexual women experienced IPV in their lifetime versus 35% of heterosexual women. 26% of gay men and 37% of bisexual men experienced IPV in their </a:t>
            </a:r>
            <a:r>
              <a:rPr lang="en-US" sz="2000" dirty="0">
                <a:latin typeface="Calibri" panose="020F0502020204030204" pitchFamily="34" charset="0"/>
                <a:cs typeface="Calibri" panose="020F0502020204030204" pitchFamily="34" charset="0"/>
              </a:rPr>
              <a:t>lifetime compared to 29% of heterosexual men. (National Coalition Against DV)</a:t>
            </a:r>
            <a:r>
              <a:rPr lang="en-US" sz="2000" b="0" i="0" dirty="0">
                <a:solidFill>
                  <a:srgbClr val="14161A"/>
                </a:solidFill>
                <a:effectLst/>
                <a:latin typeface="Calibri" panose="020F0502020204030204" pitchFamily="34" charset="0"/>
                <a:cs typeface="Calibri" panose="020F0502020204030204" pitchFamily="34" charset="0"/>
              </a:rPr>
              <a:t> Transgender individuals experience even higher rates of IPV as high as 54%.</a:t>
            </a:r>
            <a:endParaRPr lang="en-US" sz="2200" dirty="0">
              <a:latin typeface="Calibri" panose="020F0502020204030204" pitchFamily="34" charset="0"/>
              <a:cs typeface="Calibri" panose="020F0502020204030204" pitchFamily="34" charset="0"/>
            </a:endParaRPr>
          </a:p>
          <a:p>
            <a:pPr marL="177800" lvl="0" indent="0" algn="l" rtl="0">
              <a:spcBef>
                <a:spcPts val="800"/>
              </a:spcBef>
              <a:spcAft>
                <a:spcPts val="0"/>
              </a:spcAft>
              <a:buNone/>
            </a:pPr>
            <a:endParaRPr sz="1800" dirty="0">
              <a:latin typeface="Calibri" panose="020F0502020204030204" pitchFamily="34" charset="0"/>
              <a:cs typeface="Calibri" panose="020F0502020204030204" pitchFamily="34" charset="0"/>
            </a:endParaRPr>
          </a:p>
          <a:p>
            <a:pPr marL="177800" lvl="0" indent="0" algn="l" rtl="0">
              <a:spcBef>
                <a:spcPts val="800"/>
              </a:spcBef>
              <a:spcAft>
                <a:spcPts val="0"/>
              </a:spcAft>
              <a:buNone/>
            </a:pPr>
            <a:endParaRPr sz="2411" dirty="0"/>
          </a:p>
        </p:txBody>
      </p:sp>
      <p:pic>
        <p:nvPicPr>
          <p:cNvPr id="381" name="Google Shape;381;p62"/>
          <p:cNvPicPr preferRelativeResize="0"/>
          <p:nvPr/>
        </p:nvPicPr>
        <p:blipFill>
          <a:blip r:embed="rId3">
            <a:alphaModFix/>
          </a:blip>
          <a:stretch>
            <a:fillRect/>
          </a:stretch>
        </p:blipFill>
        <p:spPr>
          <a:xfrm>
            <a:off x="6502399" y="1724284"/>
            <a:ext cx="2435613" cy="1440975"/>
          </a:xfrm>
          <a:prstGeom prst="rect">
            <a:avLst/>
          </a:prstGeom>
          <a:noFill/>
          <a:ln>
            <a:noFill/>
          </a:ln>
        </p:spPr>
      </p:pic>
      <p:pic>
        <p:nvPicPr>
          <p:cNvPr id="382" name="Google Shape;382;p62"/>
          <p:cNvPicPr preferRelativeResize="0"/>
          <p:nvPr/>
        </p:nvPicPr>
        <p:blipFill>
          <a:blip r:embed="rId4">
            <a:alphaModFix/>
          </a:blip>
          <a:stretch>
            <a:fillRect/>
          </a:stretch>
        </p:blipFill>
        <p:spPr>
          <a:xfrm>
            <a:off x="93151" y="19861"/>
            <a:ext cx="1846075" cy="1846075"/>
          </a:xfrm>
          <a:prstGeom prst="rect">
            <a:avLst/>
          </a:prstGeom>
          <a:noFill/>
          <a:ln>
            <a:noFill/>
          </a:ln>
        </p:spPr>
      </p:pic>
      <p:sp>
        <p:nvSpPr>
          <p:cNvPr id="383" name="Google Shape;383;p62"/>
          <p:cNvSpPr txBox="1"/>
          <p:nvPr/>
        </p:nvSpPr>
        <p:spPr>
          <a:xfrm>
            <a:off x="103043" y="2149995"/>
            <a:ext cx="6191713" cy="1029867"/>
          </a:xfrm>
          <a:prstGeom prst="rect">
            <a:avLst/>
          </a:prstGeom>
          <a:noFill/>
          <a:ln>
            <a:noFill/>
          </a:ln>
        </p:spPr>
        <p:txBody>
          <a:bodyPr spcFirstLastPara="1" wrap="square" lIns="91425" tIns="91425" rIns="91425" bIns="91425" anchor="t" anchorCtr="0">
            <a:spAutoFit/>
          </a:bodyPr>
          <a:lstStyle/>
          <a:p>
            <a:pPr marL="177800" lvl="0" indent="-184855" algn="l" rtl="0">
              <a:lnSpc>
                <a:spcPct val="90000"/>
              </a:lnSpc>
              <a:spcBef>
                <a:spcPts val="800"/>
              </a:spcBef>
              <a:spcAft>
                <a:spcPts val="0"/>
              </a:spcAft>
              <a:buClr>
                <a:schemeClr val="dk1"/>
              </a:buClr>
              <a:buSzPts val="2311"/>
              <a:buChar char="•"/>
            </a:pPr>
            <a:r>
              <a:rPr lang="en" sz="2200" b="1" dirty="0">
                <a:solidFill>
                  <a:schemeClr val="dk1"/>
                </a:solidFill>
                <a:latin typeface="Calibri"/>
                <a:ea typeface="Calibri"/>
                <a:cs typeface="Calibri"/>
                <a:sym typeface="Calibri"/>
              </a:rPr>
              <a:t>Residents living in high poverty neighborhoods</a:t>
            </a:r>
          </a:p>
          <a:p>
            <a:pPr marL="177800" lvl="0" indent="-184855" algn="l" rtl="0">
              <a:lnSpc>
                <a:spcPct val="90000"/>
              </a:lnSpc>
              <a:spcBef>
                <a:spcPts val="800"/>
              </a:spcBef>
              <a:spcAft>
                <a:spcPts val="0"/>
              </a:spcAft>
              <a:buClr>
                <a:schemeClr val="dk1"/>
              </a:buClr>
              <a:buSzPts val="2311"/>
              <a:buChar char="•"/>
            </a:pPr>
            <a:r>
              <a:rPr lang="en" sz="2200" b="1" dirty="0">
                <a:solidFill>
                  <a:schemeClr val="dk1"/>
                </a:solidFill>
                <a:latin typeface="Calibri"/>
                <a:ea typeface="Calibri"/>
                <a:cs typeface="Calibri"/>
                <a:sym typeface="Calibri"/>
              </a:rPr>
              <a:t>Imigrants, both documented &amp; undocumented</a:t>
            </a:r>
            <a:endParaRPr sz="2200" b="1" dirty="0">
              <a:solidFill>
                <a:schemeClr val="dk1"/>
              </a:solidFill>
              <a:latin typeface="Calibri"/>
              <a:ea typeface="Calibri"/>
              <a:cs typeface="Calibri"/>
              <a:sym typeface="Calibri"/>
            </a:endParaRPr>
          </a:p>
        </p:txBody>
      </p:sp>
      <p:pic>
        <p:nvPicPr>
          <p:cNvPr id="384" name="Google Shape;384;p62"/>
          <p:cNvPicPr preferRelativeResize="0"/>
          <p:nvPr/>
        </p:nvPicPr>
        <p:blipFill>
          <a:blip r:embed="rId5">
            <a:alphaModFix/>
          </a:blip>
          <a:stretch>
            <a:fillRect/>
          </a:stretch>
        </p:blipFill>
        <p:spPr>
          <a:xfrm>
            <a:off x="6397700" y="3509760"/>
            <a:ext cx="2540312" cy="1633740"/>
          </a:xfrm>
          <a:prstGeom prst="rect">
            <a:avLst/>
          </a:prstGeom>
          <a:noFill/>
          <a:ln>
            <a:noFill/>
          </a:ln>
        </p:spPr>
      </p:pic>
      <p:sp>
        <p:nvSpPr>
          <p:cNvPr id="385" name="Google Shape;385;p62"/>
          <p:cNvSpPr txBox="1">
            <a:spLocks noGrp="1"/>
          </p:cNvSpPr>
          <p:nvPr>
            <p:ph type="body" idx="1"/>
          </p:nvPr>
        </p:nvSpPr>
        <p:spPr>
          <a:xfrm>
            <a:off x="98625" y="3408941"/>
            <a:ext cx="6299075" cy="1450500"/>
          </a:xfrm>
          <a:prstGeom prst="rect">
            <a:avLst/>
          </a:prstGeom>
        </p:spPr>
        <p:txBody>
          <a:bodyPr spcFirstLastPara="1" wrap="square" lIns="68575" tIns="34275" rIns="68575" bIns="34275" anchor="t" anchorCtr="0">
            <a:normAutofit fontScale="92500"/>
          </a:bodyPr>
          <a:lstStyle/>
          <a:p>
            <a:pPr marL="0" lvl="0" indent="0" algn="l" rtl="0">
              <a:spcBef>
                <a:spcPts val="800"/>
              </a:spcBef>
              <a:spcAft>
                <a:spcPts val="0"/>
              </a:spcAft>
              <a:buNone/>
            </a:pPr>
            <a:r>
              <a:rPr lang="en" sz="2300" b="1" dirty="0"/>
              <a:t>Youth and adults who were exposed to DV as children</a:t>
            </a:r>
            <a:r>
              <a:rPr lang="en" sz="2300" dirty="0"/>
              <a:t> -  Children of domestic violence survivors are 3 times more likely to repeat the cycle in adulthood.</a:t>
            </a:r>
            <a:endParaRPr sz="2300" dirty="0"/>
          </a:p>
          <a:p>
            <a:pPr marL="44450" lvl="0" indent="0" algn="l" rtl="0">
              <a:spcBef>
                <a:spcPts val="800"/>
              </a:spcBef>
              <a:spcAft>
                <a:spcPts val="0"/>
              </a:spcAft>
              <a:buSzPts val="700"/>
              <a:buNone/>
            </a:pPr>
            <a:r>
              <a:rPr lang="en" sz="1300" b="1" u="sng" dirty="0">
                <a:solidFill>
                  <a:schemeClr val="hlink"/>
                </a:solidFill>
                <a:hlinkClick r:id="rId6"/>
              </a:rPr>
              <a:t>https://cdv.org/2014/02/10-startling-domestic-violence-statistics-for-children/</a:t>
            </a:r>
            <a:endParaRPr sz="13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4"/>
          <p:cNvSpPr txBox="1">
            <a:spLocks noGrp="1"/>
          </p:cNvSpPr>
          <p:nvPr>
            <p:ph type="title"/>
          </p:nvPr>
        </p:nvSpPr>
        <p:spPr>
          <a:xfrm>
            <a:off x="628650" y="360179"/>
            <a:ext cx="7973090" cy="787303"/>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3600" b="1" dirty="0"/>
              <a:t>How to Create a Culture of Safety &amp; Support</a:t>
            </a:r>
            <a:endParaRPr sz="3600" b="1" dirty="0"/>
          </a:p>
        </p:txBody>
      </p:sp>
      <p:sp>
        <p:nvSpPr>
          <p:cNvPr id="397" name="Google Shape;397;p64"/>
          <p:cNvSpPr txBox="1">
            <a:spLocks noGrp="1"/>
          </p:cNvSpPr>
          <p:nvPr>
            <p:ph type="body" idx="1"/>
          </p:nvPr>
        </p:nvSpPr>
        <p:spPr>
          <a:xfrm>
            <a:off x="628650" y="1298222"/>
            <a:ext cx="7838017" cy="3704084"/>
          </a:xfrm>
          <a:prstGeom prst="rect">
            <a:avLst/>
          </a:prstGeom>
        </p:spPr>
        <p:txBody>
          <a:bodyPr spcFirstLastPara="1" wrap="square" lIns="68575" tIns="34275" rIns="68575" bIns="34275" anchor="t" anchorCtr="0">
            <a:noAutofit/>
          </a:bodyPr>
          <a:lstStyle/>
          <a:p>
            <a:pPr marL="342900" lvl="0" indent="-342900" rtl="0">
              <a:spcBef>
                <a:spcPts val="2200"/>
              </a:spcBef>
              <a:spcAft>
                <a:spcPts val="0"/>
              </a:spcAft>
              <a:buFont typeface="Arial" panose="020B0604020202020204" pitchFamily="34" charset="0"/>
              <a:buChar char="•"/>
            </a:pPr>
            <a:r>
              <a:rPr lang="en-US" sz="2300" b="1" dirty="0"/>
              <a:t>Provide information on domestic violence</a:t>
            </a:r>
          </a:p>
          <a:p>
            <a:pPr marL="342900" lvl="0" indent="-342900" rtl="0">
              <a:spcBef>
                <a:spcPts val="2200"/>
              </a:spcBef>
              <a:spcAft>
                <a:spcPts val="0"/>
              </a:spcAft>
              <a:buFont typeface="Arial" panose="020B0604020202020204" pitchFamily="34" charset="0"/>
              <a:buChar char="•"/>
            </a:pPr>
            <a:r>
              <a:rPr lang="en-US" sz="2300" b="1" dirty="0"/>
              <a:t>Focus on prevention</a:t>
            </a:r>
          </a:p>
          <a:p>
            <a:pPr marL="342900" lvl="0" indent="-342900" rtl="0">
              <a:spcBef>
                <a:spcPts val="2200"/>
              </a:spcBef>
              <a:spcAft>
                <a:spcPts val="0"/>
              </a:spcAft>
              <a:buFont typeface="Arial" panose="020B0604020202020204" pitchFamily="34" charset="0"/>
              <a:buChar char="•"/>
            </a:pPr>
            <a:r>
              <a:rPr lang="en-US" sz="2300" b="1" dirty="0"/>
              <a:t>Be supportive of victims  - believe &amp; provide information</a:t>
            </a:r>
          </a:p>
          <a:p>
            <a:pPr marL="342900" lvl="0" indent="-342900" rtl="0">
              <a:spcBef>
                <a:spcPts val="2200"/>
              </a:spcBef>
              <a:spcAft>
                <a:spcPts val="0"/>
              </a:spcAft>
              <a:buFont typeface="Arial" panose="020B0604020202020204" pitchFamily="34" charset="0"/>
              <a:buChar char="•"/>
            </a:pPr>
            <a:r>
              <a:rPr lang="en-US" sz="2300" b="1" dirty="0"/>
              <a:t>Refer victims to appropriate community agencies</a:t>
            </a:r>
          </a:p>
          <a:p>
            <a:pPr marL="342900" lvl="0" indent="-342900" rtl="0">
              <a:spcBef>
                <a:spcPts val="2200"/>
              </a:spcBef>
              <a:spcAft>
                <a:spcPts val="0"/>
              </a:spcAft>
              <a:buFont typeface="Arial" panose="020B0604020202020204" pitchFamily="34" charset="0"/>
              <a:buChar char="•"/>
            </a:pPr>
            <a:r>
              <a:rPr lang="en-US" sz="2300" b="1" dirty="0"/>
              <a:t>Speak out about domestic violence during sermons. </a:t>
            </a:r>
          </a:p>
          <a:p>
            <a:pPr marL="342900" lvl="0" indent="-342900" rtl="0">
              <a:spcBef>
                <a:spcPts val="2200"/>
              </a:spcBef>
              <a:spcAft>
                <a:spcPts val="0"/>
              </a:spcAft>
              <a:buFont typeface="Arial" panose="020B0604020202020204" pitchFamily="34" charset="0"/>
              <a:buChar char="•"/>
            </a:pPr>
            <a:r>
              <a:rPr lang="en-US" sz="2300" b="1" dirty="0"/>
              <a:t>Learn appropriate ways to respond to abusers &amp; victims</a:t>
            </a:r>
            <a:r>
              <a:rPr lang="en" sz="2300" b="1" dirty="0">
                <a:latin typeface="Calibri" panose="020F0502020204030204" pitchFamily="34" charset="0"/>
                <a:ea typeface="Arial"/>
                <a:cs typeface="Calibri" panose="020F0502020204030204" pitchFamily="34" charset="0"/>
                <a:sym typeface="Arial"/>
              </a:rPr>
              <a:t>	</a:t>
            </a:r>
            <a:endParaRPr sz="2300" b="1"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564602" y="53487"/>
            <a:ext cx="7886699" cy="956606"/>
          </a:xfrm>
        </p:spPr>
        <p:txBody>
          <a:bodyPr/>
          <a:lstStyle/>
          <a:p>
            <a:pPr algn="ctr">
              <a:defRPr/>
            </a:pPr>
            <a:r>
              <a:rPr lang="en-US" sz="3600" b="1" dirty="0"/>
              <a:t>Intervention</a:t>
            </a:r>
            <a:endParaRPr lang="en-US" b="1" dirty="0"/>
          </a:p>
        </p:txBody>
      </p:sp>
      <p:sp>
        <p:nvSpPr>
          <p:cNvPr id="68611" name="Rectangle 3"/>
          <p:cNvSpPr>
            <a:spLocks noGrp="1" noChangeArrowheads="1"/>
          </p:cNvSpPr>
          <p:nvPr>
            <p:ph idx="1"/>
          </p:nvPr>
        </p:nvSpPr>
        <p:spPr>
          <a:xfrm>
            <a:off x="692699" y="717177"/>
            <a:ext cx="8092713" cy="4045178"/>
          </a:xfrm>
        </p:spPr>
        <p:txBody>
          <a:bodyPr>
            <a:normAutofit fontScale="70000" lnSpcReduction="20000"/>
          </a:bodyPr>
          <a:lstStyle/>
          <a:p>
            <a:pPr>
              <a:spcBef>
                <a:spcPts val="1200"/>
              </a:spcBef>
              <a:buNone/>
              <a:tabLst>
                <a:tab pos="432186" algn="l"/>
              </a:tabLst>
            </a:pPr>
            <a:r>
              <a:rPr lang="en-US" altLang="en-US" sz="3700" b="1" dirty="0"/>
              <a:t>The goals of intervention are: </a:t>
            </a:r>
          </a:p>
          <a:p>
            <a:pPr algn="ctr">
              <a:buNone/>
              <a:tabLst>
                <a:tab pos="432186" algn="l"/>
              </a:tabLst>
            </a:pPr>
            <a:endParaRPr lang="en-US" altLang="en-US" sz="3300" i="1" dirty="0"/>
          </a:p>
          <a:p>
            <a:pPr>
              <a:spcBef>
                <a:spcPts val="0"/>
              </a:spcBef>
              <a:tabLst>
                <a:tab pos="432186" algn="l"/>
              </a:tabLst>
            </a:pPr>
            <a:r>
              <a:rPr lang="en-US" altLang="en-US" sz="3700" dirty="0"/>
              <a:t>Safety for the survivor, children and faith community </a:t>
            </a:r>
          </a:p>
          <a:p>
            <a:pPr marL="0" indent="0">
              <a:spcBef>
                <a:spcPts val="0"/>
              </a:spcBef>
              <a:buNone/>
              <a:tabLst>
                <a:tab pos="432186" algn="l"/>
              </a:tabLst>
            </a:pPr>
            <a:endParaRPr lang="en-US" altLang="en-US" sz="3300" dirty="0"/>
          </a:p>
          <a:p>
            <a:pPr>
              <a:spcBef>
                <a:spcPts val="0"/>
              </a:spcBef>
              <a:tabLst>
                <a:tab pos="432186" algn="l"/>
              </a:tabLst>
            </a:pPr>
            <a:r>
              <a:rPr lang="en-US" altLang="en-US" sz="3700" dirty="0"/>
              <a:t>Accountability for the abuser</a:t>
            </a:r>
          </a:p>
          <a:p>
            <a:pPr marL="139700" indent="0">
              <a:spcBef>
                <a:spcPts val="0"/>
              </a:spcBef>
              <a:buNone/>
              <a:tabLst>
                <a:tab pos="432186" algn="l"/>
              </a:tabLst>
            </a:pPr>
            <a:endParaRPr lang="en-US" altLang="en-US" sz="3300" dirty="0"/>
          </a:p>
          <a:p>
            <a:pPr>
              <a:spcBef>
                <a:spcPts val="0"/>
              </a:spcBef>
              <a:tabLst>
                <a:tab pos="432186" algn="l"/>
              </a:tabLst>
            </a:pPr>
            <a:r>
              <a:rPr lang="en-US" altLang="en-US" sz="3700" dirty="0"/>
              <a:t>Restoration of individuals and if possible, relationships, or mourning the loss of relationship</a:t>
            </a:r>
          </a:p>
          <a:p>
            <a:pPr marL="139700" indent="0">
              <a:spcBef>
                <a:spcPts val="0"/>
              </a:spcBef>
              <a:buNone/>
              <a:tabLst>
                <a:tab pos="432186" algn="l"/>
              </a:tabLst>
            </a:pPr>
            <a:endParaRPr lang="en-US" altLang="en-US" sz="3300" dirty="0"/>
          </a:p>
          <a:p>
            <a:pPr>
              <a:spcBef>
                <a:spcPts val="0"/>
              </a:spcBef>
              <a:tabLst>
                <a:tab pos="432186" algn="l"/>
              </a:tabLst>
            </a:pPr>
            <a:r>
              <a:rPr lang="en-US" altLang="en-US" sz="3700" dirty="0"/>
              <a:t>The issue with domestic abuse is safety, not divorce</a:t>
            </a:r>
          </a:p>
          <a:p>
            <a:pPr marL="139700" indent="0" algn="ctr">
              <a:spcBef>
                <a:spcPts val="1200"/>
              </a:spcBef>
              <a:buNone/>
              <a:tabLst>
                <a:tab pos="432186" algn="l"/>
              </a:tabLst>
            </a:pPr>
            <a:endParaRPr lang="en-US" altLang="en-US" sz="1400" b="1" dirty="0"/>
          </a:p>
          <a:p>
            <a:pPr marL="139700" indent="0" algn="ctr">
              <a:spcBef>
                <a:spcPts val="1200"/>
              </a:spcBef>
              <a:buNone/>
              <a:tabLst>
                <a:tab pos="432186" algn="l"/>
              </a:tabLst>
            </a:pPr>
            <a:r>
              <a:rPr lang="en-US" altLang="en-US" sz="3700" b="1" dirty="0"/>
              <a:t>“Are you safe?”</a:t>
            </a:r>
          </a:p>
          <a:p>
            <a:pPr marL="0" indent="0">
              <a:buNone/>
              <a:tabLst>
                <a:tab pos="432186" algn="l"/>
              </a:tabLst>
            </a:pPr>
            <a:br>
              <a:rPr lang="en-US" altLang="en-US" sz="1500" i="1" dirty="0"/>
            </a:br>
            <a:endParaRPr lang="en-US" altLang="en-US" sz="750" i="1" dirty="0"/>
          </a:p>
        </p:txBody>
      </p:sp>
    </p:spTree>
    <p:extLst>
      <p:ext uri="{BB962C8B-B14F-4D97-AF65-F5344CB8AC3E}">
        <p14:creationId xmlns:p14="http://schemas.microsoft.com/office/powerpoint/2010/main" val="40431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2" end="2"/>
                                            </p:txEl>
                                          </p:spTgt>
                                        </p:tgtEl>
                                        <p:attrNameLst>
                                          <p:attrName>style.visibility</p:attrName>
                                        </p:attrNameLst>
                                      </p:cBhvr>
                                      <p:to>
                                        <p:strVal val="visible"/>
                                      </p:to>
                                    </p:set>
                                    <p:animEffect transition="in" filter="fade">
                                      <p:cBhvr>
                                        <p:cTn id="12" dur="500"/>
                                        <p:tgtEl>
                                          <p:spTgt spid="686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animEffect transition="in" filter="fade">
                                      <p:cBhvr>
                                        <p:cTn id="17" dur="500"/>
                                        <p:tgtEl>
                                          <p:spTgt spid="686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611">
                                            <p:txEl>
                                              <p:pRg st="6" end="6"/>
                                            </p:txEl>
                                          </p:spTgt>
                                        </p:tgtEl>
                                        <p:attrNameLst>
                                          <p:attrName>style.visibility</p:attrName>
                                        </p:attrNameLst>
                                      </p:cBhvr>
                                      <p:to>
                                        <p:strVal val="visible"/>
                                      </p:to>
                                    </p:set>
                                    <p:animEffect transition="in" filter="fade">
                                      <p:cBhvr>
                                        <p:cTn id="22" dur="500"/>
                                        <p:tgtEl>
                                          <p:spTgt spid="686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8611">
                                            <p:txEl>
                                              <p:pRg st="8" end="8"/>
                                            </p:txEl>
                                          </p:spTgt>
                                        </p:tgtEl>
                                        <p:attrNameLst>
                                          <p:attrName>style.visibility</p:attrName>
                                        </p:attrNameLst>
                                      </p:cBhvr>
                                      <p:to>
                                        <p:strVal val="visible"/>
                                      </p:to>
                                    </p:set>
                                    <p:animEffect transition="in" filter="fade">
                                      <p:cBhvr>
                                        <p:cTn id="27" dur="500"/>
                                        <p:tgtEl>
                                          <p:spTgt spid="6861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8611">
                                            <p:txEl>
                                              <p:pRg st="10" end="10"/>
                                            </p:txEl>
                                          </p:spTgt>
                                        </p:tgtEl>
                                        <p:attrNameLst>
                                          <p:attrName>style.visibility</p:attrName>
                                        </p:attrNameLst>
                                      </p:cBhvr>
                                      <p:to>
                                        <p:strVal val="visible"/>
                                      </p:to>
                                    </p:set>
                                    <p:animEffect transition="in" filter="fade">
                                      <p:cBhvr>
                                        <p:cTn id="32" dur="500"/>
                                        <p:tgtEl>
                                          <p:spTgt spid="68611">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8611">
                                            <p:txEl>
                                              <p:pRg st="11" end="11"/>
                                            </p:txEl>
                                          </p:spTgt>
                                        </p:tgtEl>
                                        <p:attrNameLst>
                                          <p:attrName>style.visibility</p:attrName>
                                        </p:attrNameLst>
                                      </p:cBhvr>
                                      <p:to>
                                        <p:strVal val="visible"/>
                                      </p:to>
                                    </p:set>
                                    <p:animEffect transition="in" filter="fade">
                                      <p:cBhvr>
                                        <p:cTn id="37" dur="500"/>
                                        <p:tgtEl>
                                          <p:spTgt spid="686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5"/>
          <p:cNvSpPr txBox="1">
            <a:spLocks noGrp="1"/>
          </p:cNvSpPr>
          <p:nvPr>
            <p:ph type="title"/>
          </p:nvPr>
        </p:nvSpPr>
        <p:spPr>
          <a:xfrm>
            <a:off x="471500" y="205371"/>
            <a:ext cx="5915100" cy="11409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84615"/>
              <a:buFont typeface="Calibri"/>
              <a:buNone/>
            </a:pPr>
            <a:r>
              <a:rPr lang="en" sz="3900" b="1">
                <a:latin typeface="Calibri"/>
                <a:ea typeface="Calibri"/>
                <a:cs typeface="Calibri"/>
                <a:sym typeface="Calibri"/>
              </a:rPr>
              <a:t>Red Flags and Possible Signs of Abuse for a Victim</a:t>
            </a:r>
            <a:br>
              <a:rPr lang="en" sz="1400" b="1">
                <a:latin typeface="Times New Roman"/>
                <a:ea typeface="Times New Roman"/>
                <a:cs typeface="Times New Roman"/>
                <a:sym typeface="Times New Roman"/>
              </a:rPr>
            </a:br>
            <a:endParaRPr b="1"/>
          </a:p>
        </p:txBody>
      </p:sp>
      <p:sp>
        <p:nvSpPr>
          <p:cNvPr id="403" name="Google Shape;403;p65"/>
          <p:cNvSpPr txBox="1">
            <a:spLocks noGrp="1"/>
          </p:cNvSpPr>
          <p:nvPr>
            <p:ph type="body" idx="1"/>
          </p:nvPr>
        </p:nvSpPr>
        <p:spPr>
          <a:xfrm>
            <a:off x="409575" y="1615300"/>
            <a:ext cx="6447600" cy="30738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400"/>
              <a:buNone/>
            </a:pPr>
            <a:r>
              <a:rPr lang="en" sz="2900" b="1" dirty="0"/>
              <a:t>Physical warning signs</a:t>
            </a:r>
            <a:endParaRPr sz="2600" dirty="0"/>
          </a:p>
          <a:p>
            <a:pPr marL="0" lvl="0" indent="0" algn="ctr" rtl="0">
              <a:lnSpc>
                <a:spcPct val="90000"/>
              </a:lnSpc>
              <a:spcBef>
                <a:spcPts val="800"/>
              </a:spcBef>
              <a:spcAft>
                <a:spcPts val="0"/>
              </a:spcAft>
              <a:buClr>
                <a:schemeClr val="dk1"/>
              </a:buClr>
              <a:buSzPts val="700"/>
              <a:buNone/>
            </a:pPr>
            <a:endParaRPr sz="1200" dirty="0"/>
          </a:p>
          <a:p>
            <a:pPr marL="3429000" lvl="0" indent="-368300" algn="just" rtl="0">
              <a:lnSpc>
                <a:spcPct val="90000"/>
              </a:lnSpc>
              <a:spcBef>
                <a:spcPts val="800"/>
              </a:spcBef>
              <a:spcAft>
                <a:spcPts val="0"/>
              </a:spcAft>
              <a:buClr>
                <a:schemeClr val="dk1"/>
              </a:buClr>
              <a:buSzPts val="2600"/>
              <a:buFont typeface="Calibri"/>
              <a:buChar char="▪"/>
            </a:pPr>
            <a:r>
              <a:rPr lang="en" sz="2600" dirty="0"/>
              <a:t>Bumps</a:t>
            </a:r>
            <a:endParaRPr sz="2600" dirty="0"/>
          </a:p>
          <a:p>
            <a:pPr marL="3429000" lvl="0" indent="-368300" algn="just" rtl="0">
              <a:lnSpc>
                <a:spcPct val="90000"/>
              </a:lnSpc>
              <a:spcBef>
                <a:spcPts val="800"/>
              </a:spcBef>
              <a:spcAft>
                <a:spcPts val="0"/>
              </a:spcAft>
              <a:buClr>
                <a:schemeClr val="dk1"/>
              </a:buClr>
              <a:buSzPts val="2600"/>
              <a:buFont typeface="Calibri"/>
              <a:buChar char="▪"/>
            </a:pPr>
            <a:r>
              <a:rPr lang="en" sz="2600" dirty="0"/>
              <a:t>Bruises</a:t>
            </a:r>
            <a:endParaRPr sz="2600" dirty="0"/>
          </a:p>
          <a:p>
            <a:pPr marL="3429000" lvl="0" indent="-368300" algn="just" rtl="0">
              <a:lnSpc>
                <a:spcPct val="90000"/>
              </a:lnSpc>
              <a:spcBef>
                <a:spcPts val="800"/>
              </a:spcBef>
              <a:spcAft>
                <a:spcPts val="0"/>
              </a:spcAft>
              <a:buClr>
                <a:schemeClr val="dk1"/>
              </a:buClr>
              <a:buSzPts val="2600"/>
              <a:buFont typeface="Calibri"/>
              <a:buChar char="▪"/>
            </a:pPr>
            <a:r>
              <a:rPr lang="en" sz="2600" dirty="0"/>
              <a:t>Burn marks</a:t>
            </a:r>
            <a:endParaRPr sz="2600" dirty="0"/>
          </a:p>
          <a:p>
            <a:pPr marL="3429000" lvl="0" indent="-368300" algn="just" rtl="0">
              <a:lnSpc>
                <a:spcPct val="90000"/>
              </a:lnSpc>
              <a:spcBef>
                <a:spcPts val="800"/>
              </a:spcBef>
              <a:spcAft>
                <a:spcPts val="0"/>
              </a:spcAft>
              <a:buClr>
                <a:schemeClr val="dk1"/>
              </a:buClr>
              <a:buSzPts val="2600"/>
              <a:buFont typeface="Calibri"/>
              <a:buChar char="▪"/>
            </a:pPr>
            <a:r>
              <a:rPr lang="en" sz="2600" dirty="0"/>
              <a:t>Black eyes</a:t>
            </a:r>
          </a:p>
          <a:p>
            <a:pPr marL="3429000" lvl="0" indent="-368300" algn="just" rtl="0">
              <a:lnSpc>
                <a:spcPct val="90000"/>
              </a:lnSpc>
              <a:spcBef>
                <a:spcPts val="800"/>
              </a:spcBef>
              <a:spcAft>
                <a:spcPts val="0"/>
              </a:spcAft>
              <a:buClr>
                <a:schemeClr val="dk1"/>
              </a:buClr>
              <a:buSzPts val="2600"/>
              <a:buFont typeface="Calibri"/>
              <a:buChar char="▪"/>
            </a:pPr>
            <a:r>
              <a:rPr lang="en" sz="2600" dirty="0"/>
              <a:t>Unexplained injuries</a:t>
            </a:r>
            <a:endParaRPr sz="2600" dirty="0"/>
          </a:p>
        </p:txBody>
      </p:sp>
      <p:pic>
        <p:nvPicPr>
          <p:cNvPr id="404" name="Google Shape;404;p65"/>
          <p:cNvPicPr preferRelativeResize="0"/>
          <p:nvPr/>
        </p:nvPicPr>
        <p:blipFill>
          <a:blip r:embed="rId3">
            <a:alphaModFix/>
          </a:blip>
          <a:stretch>
            <a:fillRect/>
          </a:stretch>
        </p:blipFill>
        <p:spPr>
          <a:xfrm>
            <a:off x="409575" y="2466051"/>
            <a:ext cx="2166675" cy="2166675"/>
          </a:xfrm>
          <a:prstGeom prst="rect">
            <a:avLst/>
          </a:prstGeom>
          <a:noFill/>
          <a:ln>
            <a:noFill/>
          </a:ln>
        </p:spPr>
      </p:pic>
      <p:pic>
        <p:nvPicPr>
          <p:cNvPr id="405" name="Google Shape;405;p65"/>
          <p:cNvPicPr preferRelativeResize="0"/>
          <p:nvPr/>
        </p:nvPicPr>
        <p:blipFill>
          <a:blip r:embed="rId4">
            <a:alphaModFix/>
          </a:blip>
          <a:stretch>
            <a:fillRect/>
          </a:stretch>
        </p:blipFill>
        <p:spPr>
          <a:xfrm>
            <a:off x="6218575" y="603325"/>
            <a:ext cx="2801200" cy="2243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6"/>
          <p:cNvSpPr txBox="1">
            <a:spLocks noGrp="1"/>
          </p:cNvSpPr>
          <p:nvPr>
            <p:ph type="title"/>
          </p:nvPr>
        </p:nvSpPr>
        <p:spPr>
          <a:xfrm>
            <a:off x="220744" y="273844"/>
            <a:ext cx="8670300" cy="9942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 sz="3200" b="1" dirty="0">
                <a:latin typeface="Calibri"/>
                <a:ea typeface="Calibri"/>
                <a:cs typeface="Calibri"/>
                <a:sym typeface="Calibri"/>
              </a:rPr>
              <a:t>Red Flags and Possible Signs of Abuse for a Victim</a:t>
            </a:r>
            <a:endParaRPr sz="3200" dirty="0"/>
          </a:p>
        </p:txBody>
      </p:sp>
      <p:sp>
        <p:nvSpPr>
          <p:cNvPr id="411" name="Google Shape;411;p66"/>
          <p:cNvSpPr txBox="1">
            <a:spLocks noGrp="1"/>
          </p:cNvSpPr>
          <p:nvPr>
            <p:ph type="body" idx="1"/>
          </p:nvPr>
        </p:nvSpPr>
        <p:spPr>
          <a:xfrm>
            <a:off x="0" y="1039200"/>
            <a:ext cx="7435500" cy="3263400"/>
          </a:xfrm>
          <a:prstGeom prst="rect">
            <a:avLst/>
          </a:prstGeom>
          <a:noFill/>
          <a:ln>
            <a:noFill/>
          </a:ln>
        </p:spPr>
        <p:txBody>
          <a:bodyPr spcFirstLastPara="1" wrap="square" lIns="68575" tIns="34275" rIns="68575" bIns="34275" anchor="t" anchorCtr="0">
            <a:noAutofit/>
          </a:bodyPr>
          <a:lstStyle/>
          <a:p>
            <a:pPr marL="342900" lvl="0" indent="342900" algn="l" rtl="0">
              <a:lnSpc>
                <a:spcPct val="70000"/>
              </a:lnSpc>
              <a:spcBef>
                <a:spcPts val="1200"/>
              </a:spcBef>
              <a:spcAft>
                <a:spcPts val="0"/>
              </a:spcAft>
              <a:buClr>
                <a:schemeClr val="dk1"/>
              </a:buClr>
              <a:buSzPts val="2000"/>
              <a:buNone/>
            </a:pPr>
            <a:r>
              <a:rPr lang="en" sz="2400" b="1" dirty="0"/>
              <a:t>Behaviors</a:t>
            </a:r>
            <a:endParaRPr sz="2400" dirty="0"/>
          </a:p>
          <a:p>
            <a:pPr marL="0" lvl="0" indent="0" algn="ctr" rtl="0">
              <a:lnSpc>
                <a:spcPct val="70000"/>
              </a:lnSpc>
              <a:spcBef>
                <a:spcPts val="800"/>
              </a:spcBef>
              <a:spcAft>
                <a:spcPts val="0"/>
              </a:spcAft>
              <a:buClr>
                <a:schemeClr val="dk1"/>
              </a:buClr>
              <a:buSzPts val="1100"/>
              <a:buNone/>
            </a:pPr>
            <a:endParaRPr sz="1500" dirty="0"/>
          </a:p>
          <a:p>
            <a:pPr marL="685800" lvl="0" indent="-177800" algn="l" rtl="0">
              <a:lnSpc>
                <a:spcPct val="70000"/>
              </a:lnSpc>
              <a:spcBef>
                <a:spcPts val="600"/>
              </a:spcBef>
              <a:spcAft>
                <a:spcPts val="0"/>
              </a:spcAft>
              <a:buClr>
                <a:schemeClr val="dk1"/>
              </a:buClr>
              <a:buSzPts val="2200"/>
              <a:buFont typeface="Calibri"/>
              <a:buChar char="▪"/>
            </a:pPr>
            <a:r>
              <a:rPr lang="en" sz="2000" dirty="0"/>
              <a:t>Frequently missing work or other appointments</a:t>
            </a:r>
            <a:endParaRPr sz="2000" dirty="0"/>
          </a:p>
          <a:p>
            <a:pPr marL="685800" lvl="0" indent="-177800" algn="l" rtl="0">
              <a:lnSpc>
                <a:spcPct val="70000"/>
              </a:lnSpc>
              <a:spcBef>
                <a:spcPts val="1200"/>
              </a:spcBef>
              <a:spcAft>
                <a:spcPts val="0"/>
              </a:spcAft>
              <a:buClr>
                <a:schemeClr val="dk1"/>
              </a:buClr>
              <a:buSzPts val="2200"/>
              <a:buFont typeface="Calibri"/>
              <a:buChar char="▪"/>
            </a:pPr>
            <a:r>
              <a:rPr lang="en" sz="2000" dirty="0"/>
              <a:t>Watching the abusive person for reassurance or approval</a:t>
            </a:r>
            <a:endParaRPr sz="2000" dirty="0"/>
          </a:p>
          <a:p>
            <a:pPr marL="685800" lvl="0" indent="-177800" algn="l" rtl="0">
              <a:lnSpc>
                <a:spcPct val="70000"/>
              </a:lnSpc>
              <a:spcBef>
                <a:spcPts val="1200"/>
              </a:spcBef>
              <a:spcAft>
                <a:spcPts val="0"/>
              </a:spcAft>
              <a:buClr>
                <a:schemeClr val="dk1"/>
              </a:buClr>
              <a:buSzPts val="2200"/>
              <a:buFont typeface="Calibri"/>
              <a:buChar char="▪"/>
            </a:pPr>
            <a:r>
              <a:rPr lang="en" sz="2000" dirty="0"/>
              <a:t>Increased isolated from family or friends</a:t>
            </a:r>
            <a:endParaRPr sz="2000" dirty="0"/>
          </a:p>
          <a:p>
            <a:pPr marL="685800" lvl="0" indent="-177800" algn="l" rtl="0">
              <a:lnSpc>
                <a:spcPct val="70000"/>
              </a:lnSpc>
              <a:spcBef>
                <a:spcPts val="1200"/>
              </a:spcBef>
              <a:spcAft>
                <a:spcPts val="0"/>
              </a:spcAft>
              <a:buClr>
                <a:schemeClr val="dk1"/>
              </a:buClr>
              <a:buSzPts val="2200"/>
              <a:buFont typeface="Calibri"/>
              <a:buChar char="▪"/>
            </a:pPr>
            <a:r>
              <a:rPr lang="en" sz="2000" dirty="0"/>
              <a:t>Rarely in public without the abusive person with them</a:t>
            </a:r>
            <a:endParaRPr sz="2000" dirty="0"/>
          </a:p>
          <a:p>
            <a:pPr marL="685800" lvl="0" indent="-177800" algn="l" rtl="0">
              <a:lnSpc>
                <a:spcPct val="70000"/>
              </a:lnSpc>
              <a:spcBef>
                <a:spcPts val="1200"/>
              </a:spcBef>
              <a:spcAft>
                <a:spcPts val="0"/>
              </a:spcAft>
              <a:buClr>
                <a:schemeClr val="dk1"/>
              </a:buClr>
              <a:buSzPts val="2200"/>
              <a:buFont typeface="Calibri"/>
              <a:buChar char="▪"/>
            </a:pPr>
            <a:r>
              <a:rPr lang="en" sz="2000" dirty="0"/>
              <a:t>Substance abuse or addiction</a:t>
            </a:r>
            <a:endParaRPr sz="2000" dirty="0"/>
          </a:p>
          <a:p>
            <a:pPr marL="685800" lvl="0" indent="-177800" algn="l" rtl="0">
              <a:lnSpc>
                <a:spcPct val="70000"/>
              </a:lnSpc>
              <a:spcBef>
                <a:spcPts val="1200"/>
              </a:spcBef>
              <a:spcAft>
                <a:spcPts val="0"/>
              </a:spcAft>
              <a:buClr>
                <a:schemeClr val="dk1"/>
              </a:buClr>
              <a:buSzPts val="2200"/>
              <a:buFont typeface="Calibri"/>
              <a:buChar char="▪"/>
            </a:pPr>
            <a:r>
              <a:rPr lang="en" sz="2000" dirty="0"/>
              <a:t>Depression &amp; anxiety</a:t>
            </a:r>
            <a:endParaRPr sz="2000" dirty="0"/>
          </a:p>
          <a:p>
            <a:pPr marL="685800" lvl="0" indent="-38100" algn="l" rtl="0">
              <a:lnSpc>
                <a:spcPct val="70000"/>
              </a:lnSpc>
              <a:spcBef>
                <a:spcPts val="1200"/>
              </a:spcBef>
              <a:spcAft>
                <a:spcPts val="0"/>
              </a:spcAft>
              <a:buClr>
                <a:schemeClr val="dk1"/>
              </a:buClr>
              <a:buSzPts val="1800"/>
              <a:buFont typeface="Noto Sans Symbols"/>
              <a:buNone/>
            </a:pPr>
            <a:endParaRPr sz="2200" dirty="0"/>
          </a:p>
          <a:p>
            <a:pPr marL="177800" lvl="0" indent="-38100" algn="l" rtl="0">
              <a:lnSpc>
                <a:spcPct val="70000"/>
              </a:lnSpc>
              <a:spcBef>
                <a:spcPts val="1200"/>
              </a:spcBef>
              <a:spcAft>
                <a:spcPts val="0"/>
              </a:spcAft>
              <a:buClr>
                <a:schemeClr val="dk1"/>
              </a:buClr>
              <a:buSzPts val="1800"/>
              <a:buNone/>
            </a:pPr>
            <a:endParaRPr sz="1800" dirty="0"/>
          </a:p>
        </p:txBody>
      </p:sp>
      <p:pic>
        <p:nvPicPr>
          <p:cNvPr id="412" name="Google Shape;412;p66"/>
          <p:cNvPicPr preferRelativeResize="0"/>
          <p:nvPr/>
        </p:nvPicPr>
        <p:blipFill>
          <a:blip r:embed="rId3">
            <a:alphaModFix/>
          </a:blip>
          <a:stretch>
            <a:fillRect/>
          </a:stretch>
        </p:blipFill>
        <p:spPr>
          <a:xfrm>
            <a:off x="4910666" y="3183467"/>
            <a:ext cx="3980377" cy="18911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7"/>
          <p:cNvSpPr txBox="1">
            <a:spLocks noGrp="1"/>
          </p:cNvSpPr>
          <p:nvPr>
            <p:ph type="title"/>
          </p:nvPr>
        </p:nvSpPr>
        <p:spPr>
          <a:xfrm>
            <a:off x="471488" y="205382"/>
            <a:ext cx="8300372" cy="898189"/>
          </a:xfrm>
          <a:prstGeom prst="rect">
            <a:avLst/>
          </a:prstGeom>
          <a:noFill/>
          <a:ln>
            <a:noFill/>
          </a:ln>
        </p:spPr>
        <p:txBody>
          <a:bodyPr spcFirstLastPara="1" wrap="square" lIns="68575" tIns="34275" rIns="68575" bIns="34275" anchor="ctr" anchorCtr="0">
            <a:normAutofit fontScale="90000"/>
          </a:bodyPr>
          <a:lstStyle/>
          <a:p>
            <a:pPr marL="0" lvl="0" indent="0" rtl="0">
              <a:lnSpc>
                <a:spcPct val="90000"/>
              </a:lnSpc>
              <a:spcBef>
                <a:spcPts val="0"/>
              </a:spcBef>
              <a:spcAft>
                <a:spcPts val="0"/>
              </a:spcAft>
              <a:buClr>
                <a:schemeClr val="dk1"/>
              </a:buClr>
              <a:buSzPct val="89189"/>
              <a:buFont typeface="Calibri"/>
              <a:buNone/>
            </a:pPr>
            <a:br>
              <a:rPr lang="en" sz="3700" b="1" dirty="0">
                <a:latin typeface="Calibri"/>
                <a:ea typeface="Calibri"/>
                <a:cs typeface="Calibri"/>
                <a:sym typeface="Calibri"/>
              </a:rPr>
            </a:br>
            <a:r>
              <a:rPr lang="en" b="1" dirty="0">
                <a:latin typeface="Calibri"/>
                <a:ea typeface="Calibri"/>
                <a:cs typeface="Calibri"/>
                <a:sym typeface="Calibri"/>
              </a:rPr>
              <a:t>Red Flags and Possible Signs of Abuse for a Victim</a:t>
            </a:r>
            <a:br>
              <a:rPr lang="en" sz="1400" dirty="0">
                <a:latin typeface="Times New Roman"/>
                <a:ea typeface="Times New Roman"/>
                <a:cs typeface="Times New Roman"/>
                <a:sym typeface="Times New Roman"/>
              </a:rPr>
            </a:br>
            <a:endParaRPr dirty="0"/>
          </a:p>
        </p:txBody>
      </p:sp>
      <p:sp>
        <p:nvSpPr>
          <p:cNvPr id="418" name="Google Shape;418;p67"/>
          <p:cNvSpPr txBox="1">
            <a:spLocks noGrp="1"/>
          </p:cNvSpPr>
          <p:nvPr>
            <p:ph type="body" idx="1"/>
          </p:nvPr>
        </p:nvSpPr>
        <p:spPr>
          <a:xfrm>
            <a:off x="1916550" y="1041225"/>
            <a:ext cx="7227600" cy="3803700"/>
          </a:xfrm>
          <a:prstGeom prst="rect">
            <a:avLst/>
          </a:prstGeom>
          <a:noFill/>
          <a:ln>
            <a:noFill/>
          </a:ln>
        </p:spPr>
        <p:txBody>
          <a:bodyPr spcFirstLastPara="1" wrap="square" lIns="68575" tIns="34275" rIns="68575" bIns="34275" anchor="t" anchorCtr="0">
            <a:noAutofit/>
          </a:bodyPr>
          <a:lstStyle/>
          <a:p>
            <a:pPr marL="0" lvl="0" indent="0" algn="ctr" rtl="0">
              <a:lnSpc>
                <a:spcPct val="70000"/>
              </a:lnSpc>
              <a:spcBef>
                <a:spcPts val="600"/>
              </a:spcBef>
              <a:spcAft>
                <a:spcPts val="1200"/>
              </a:spcAft>
              <a:buClr>
                <a:schemeClr val="dk1"/>
              </a:buClr>
              <a:buSzPts val="1900"/>
              <a:buNone/>
            </a:pPr>
            <a:r>
              <a:rPr lang="en" sz="2700" b="1" dirty="0"/>
              <a:t>Changes in demeanor</a:t>
            </a:r>
            <a:endParaRPr sz="2500" dirty="0"/>
          </a:p>
          <a:p>
            <a:pPr marL="685800" lvl="0" indent="-196850" algn="l" rtl="0">
              <a:lnSpc>
                <a:spcPct val="70000"/>
              </a:lnSpc>
              <a:spcBef>
                <a:spcPts val="800"/>
              </a:spcBef>
              <a:spcAft>
                <a:spcPts val="0"/>
              </a:spcAft>
              <a:buClr>
                <a:schemeClr val="dk1"/>
              </a:buClr>
              <a:buSzPts val="2500"/>
              <a:buFont typeface="Noto Sans Symbols"/>
              <a:buChar char="▪"/>
            </a:pPr>
            <a:r>
              <a:rPr lang="en" sz="2200" dirty="0">
                <a:latin typeface="Calibri"/>
                <a:ea typeface="Calibri"/>
                <a:cs typeface="Calibri"/>
                <a:sym typeface="Calibri"/>
              </a:rPr>
              <a:t>Wearing makeup or sunglasses to cover up bruises or black eyes</a:t>
            </a:r>
            <a:endParaRPr sz="2200" dirty="0"/>
          </a:p>
          <a:p>
            <a:pPr marL="685800" lvl="0" indent="-196850" algn="l" rtl="0">
              <a:lnSpc>
                <a:spcPct val="70000"/>
              </a:lnSpc>
              <a:spcBef>
                <a:spcPts val="1200"/>
              </a:spcBef>
              <a:spcAft>
                <a:spcPts val="0"/>
              </a:spcAft>
              <a:buClr>
                <a:schemeClr val="dk1"/>
              </a:buClr>
              <a:buSzPts val="2500"/>
              <a:buFont typeface="Noto Sans Symbols"/>
              <a:buChar char="▪"/>
            </a:pPr>
            <a:r>
              <a:rPr lang="en" sz="2200" dirty="0">
                <a:latin typeface="Calibri"/>
                <a:ea typeface="Calibri"/>
                <a:cs typeface="Calibri"/>
                <a:sym typeface="Calibri"/>
              </a:rPr>
              <a:t>Hypervigilant, jumpy, nervous, on edge</a:t>
            </a:r>
            <a:endParaRPr sz="2200" dirty="0"/>
          </a:p>
          <a:p>
            <a:pPr marL="685800" lvl="0" indent="-196850" algn="l" rtl="0">
              <a:lnSpc>
                <a:spcPct val="70000"/>
              </a:lnSpc>
              <a:spcBef>
                <a:spcPts val="1200"/>
              </a:spcBef>
              <a:spcAft>
                <a:spcPts val="0"/>
              </a:spcAft>
              <a:buClr>
                <a:schemeClr val="dk1"/>
              </a:buClr>
              <a:buSzPts val="2500"/>
              <a:buFont typeface="Noto Sans Symbols"/>
              <a:buChar char="▪"/>
            </a:pPr>
            <a:r>
              <a:rPr lang="en" sz="2200" dirty="0">
                <a:latin typeface="Calibri"/>
                <a:ea typeface="Calibri"/>
                <a:cs typeface="Calibri"/>
                <a:sym typeface="Calibri"/>
              </a:rPr>
              <a:t>Changes in physical appearance - poor hygiene, dirty clothing</a:t>
            </a:r>
            <a:endParaRPr sz="2200" dirty="0"/>
          </a:p>
          <a:p>
            <a:pPr marL="685800" lvl="0" indent="-196850" algn="l" rtl="0">
              <a:lnSpc>
                <a:spcPct val="70000"/>
              </a:lnSpc>
              <a:spcBef>
                <a:spcPts val="1200"/>
              </a:spcBef>
              <a:spcAft>
                <a:spcPts val="0"/>
              </a:spcAft>
              <a:buClr>
                <a:schemeClr val="dk1"/>
              </a:buClr>
              <a:buSzPts val="2500"/>
              <a:buFont typeface="Noto Sans Symbols"/>
              <a:buChar char="▪"/>
            </a:pPr>
            <a:r>
              <a:rPr lang="en" sz="2200" dirty="0">
                <a:latin typeface="Calibri"/>
                <a:ea typeface="Calibri"/>
                <a:cs typeface="Calibri"/>
                <a:sym typeface="Calibri"/>
              </a:rPr>
              <a:t>Asking you not to say anything</a:t>
            </a:r>
            <a:endParaRPr sz="2200" dirty="0"/>
          </a:p>
          <a:p>
            <a:pPr marL="685800" lvl="0" indent="-196850" algn="l" rtl="0">
              <a:lnSpc>
                <a:spcPct val="70000"/>
              </a:lnSpc>
              <a:spcBef>
                <a:spcPts val="1200"/>
              </a:spcBef>
              <a:spcAft>
                <a:spcPts val="0"/>
              </a:spcAft>
              <a:buClr>
                <a:schemeClr val="dk1"/>
              </a:buClr>
              <a:buSzPts val="2500"/>
              <a:buFont typeface="Noto Sans Symbols"/>
              <a:buChar char="▪"/>
            </a:pPr>
            <a:r>
              <a:rPr lang="en" sz="2200" dirty="0">
                <a:latin typeface="Calibri"/>
                <a:ea typeface="Calibri"/>
                <a:cs typeface="Calibri"/>
                <a:sym typeface="Calibri"/>
              </a:rPr>
              <a:t>Refusing to answer certain questions about abuse </a:t>
            </a:r>
            <a:endParaRPr sz="2200" dirty="0"/>
          </a:p>
          <a:p>
            <a:pPr marL="685800" lvl="0" indent="-196850" algn="l" rtl="0">
              <a:lnSpc>
                <a:spcPct val="70000"/>
              </a:lnSpc>
              <a:spcBef>
                <a:spcPts val="1200"/>
              </a:spcBef>
              <a:spcAft>
                <a:spcPts val="0"/>
              </a:spcAft>
              <a:buClr>
                <a:schemeClr val="dk1"/>
              </a:buClr>
              <a:buSzPts val="2500"/>
              <a:buFont typeface="Noto Sans Symbols"/>
              <a:buChar char="▪"/>
            </a:pPr>
            <a:r>
              <a:rPr lang="en" sz="2200" dirty="0">
                <a:latin typeface="Calibri"/>
                <a:ea typeface="Calibri"/>
                <a:cs typeface="Calibri"/>
                <a:sym typeface="Calibri"/>
              </a:rPr>
              <a:t>Cautious when speaking around the abusive person</a:t>
            </a:r>
            <a:endParaRPr sz="2200" dirty="0"/>
          </a:p>
          <a:p>
            <a:pPr marL="685800" lvl="0" indent="-50800" algn="l" rtl="0">
              <a:lnSpc>
                <a:spcPct val="70000"/>
              </a:lnSpc>
              <a:spcBef>
                <a:spcPts val="1200"/>
              </a:spcBef>
              <a:spcAft>
                <a:spcPts val="0"/>
              </a:spcAft>
              <a:buClr>
                <a:schemeClr val="dk1"/>
              </a:buClr>
              <a:buSzPts val="1400"/>
              <a:buFont typeface="Noto Sans Symbols"/>
              <a:buNone/>
            </a:pPr>
            <a:endParaRPr sz="2200" dirty="0">
              <a:latin typeface="Calibri"/>
              <a:ea typeface="Calibri"/>
              <a:cs typeface="Calibri"/>
              <a:sym typeface="Calibri"/>
            </a:endParaRPr>
          </a:p>
          <a:p>
            <a:pPr marL="685800" lvl="0" indent="-50800" algn="l" rtl="0">
              <a:lnSpc>
                <a:spcPct val="70000"/>
              </a:lnSpc>
              <a:spcBef>
                <a:spcPts val="1200"/>
              </a:spcBef>
              <a:spcAft>
                <a:spcPts val="0"/>
              </a:spcAft>
              <a:buClr>
                <a:schemeClr val="dk1"/>
              </a:buClr>
              <a:buSzPts val="1400"/>
              <a:buFont typeface="Noto Sans Symbols"/>
              <a:buNone/>
            </a:pPr>
            <a:endParaRPr sz="1900" dirty="0">
              <a:latin typeface="Arial"/>
              <a:ea typeface="Arial"/>
              <a:cs typeface="Arial"/>
              <a:sym typeface="Arial"/>
            </a:endParaRPr>
          </a:p>
          <a:p>
            <a:pPr marL="685800" lvl="0" indent="0" algn="l" rtl="0">
              <a:lnSpc>
                <a:spcPct val="70000"/>
              </a:lnSpc>
              <a:spcBef>
                <a:spcPts val="1200"/>
              </a:spcBef>
              <a:spcAft>
                <a:spcPts val="0"/>
              </a:spcAft>
              <a:buClr>
                <a:schemeClr val="dk1"/>
              </a:buClr>
              <a:buSzPts val="2100"/>
              <a:buFont typeface="Noto Sans Symbols"/>
              <a:buNone/>
            </a:pPr>
            <a:endParaRPr sz="2600" dirty="0"/>
          </a:p>
        </p:txBody>
      </p:sp>
      <p:pic>
        <p:nvPicPr>
          <p:cNvPr id="419" name="Google Shape;419;p67"/>
          <p:cNvPicPr preferRelativeResize="0"/>
          <p:nvPr/>
        </p:nvPicPr>
        <p:blipFill>
          <a:blip r:embed="rId3">
            <a:alphaModFix/>
          </a:blip>
          <a:stretch>
            <a:fillRect/>
          </a:stretch>
        </p:blipFill>
        <p:spPr>
          <a:xfrm>
            <a:off x="124178" y="1772575"/>
            <a:ext cx="2223912" cy="2329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8"/>
          <p:cNvSpPr txBox="1">
            <a:spLocks noGrp="1"/>
          </p:cNvSpPr>
          <p:nvPr>
            <p:ph type="title"/>
          </p:nvPr>
        </p:nvSpPr>
        <p:spPr>
          <a:xfrm>
            <a:off x="628650" y="139148"/>
            <a:ext cx="7886700" cy="9939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br>
              <a:rPr lang="en" b="1" dirty="0">
                <a:latin typeface="Calibri"/>
                <a:ea typeface="Calibri"/>
                <a:cs typeface="Calibri"/>
                <a:sym typeface="Calibri"/>
              </a:rPr>
            </a:br>
            <a:r>
              <a:rPr lang="en" b="1" dirty="0">
                <a:latin typeface="Calibri"/>
                <a:ea typeface="Calibri"/>
                <a:cs typeface="Calibri"/>
                <a:sym typeface="Calibri"/>
              </a:rPr>
              <a:t>Red Flag</a:t>
            </a:r>
            <a:r>
              <a:rPr lang="en" b="1" dirty="0"/>
              <a:t>s and </a:t>
            </a:r>
            <a:r>
              <a:rPr lang="en" b="1" dirty="0">
                <a:latin typeface="Calibri"/>
                <a:ea typeface="Calibri"/>
                <a:cs typeface="Calibri"/>
                <a:sym typeface="Calibri"/>
              </a:rPr>
              <a:t>Possible Behaviors of People Who May be Causing Harm</a:t>
            </a:r>
            <a:br>
              <a:rPr lang="en" dirty="0">
                <a:latin typeface="Calibri"/>
                <a:ea typeface="Calibri"/>
                <a:cs typeface="Calibri"/>
                <a:sym typeface="Calibri"/>
              </a:rPr>
            </a:br>
            <a:endParaRPr dirty="0">
              <a:latin typeface="Calibri"/>
              <a:ea typeface="Calibri"/>
              <a:cs typeface="Calibri"/>
              <a:sym typeface="Calibri"/>
            </a:endParaRPr>
          </a:p>
        </p:txBody>
      </p:sp>
      <p:sp>
        <p:nvSpPr>
          <p:cNvPr id="425" name="Google Shape;425;p68"/>
          <p:cNvSpPr txBox="1">
            <a:spLocks noGrp="1"/>
          </p:cNvSpPr>
          <p:nvPr>
            <p:ph type="body" idx="1"/>
          </p:nvPr>
        </p:nvSpPr>
        <p:spPr>
          <a:xfrm>
            <a:off x="92963" y="1428450"/>
            <a:ext cx="7886700" cy="32634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400"/>
              <a:buNone/>
            </a:pPr>
            <a:r>
              <a:rPr lang="en" sz="3000" b="1" dirty="0"/>
              <a:t>Aggressive Behaviors</a:t>
            </a:r>
            <a:endParaRPr sz="2700" dirty="0"/>
          </a:p>
          <a:p>
            <a:pPr marL="0" lvl="0" indent="0" algn="ctr" rtl="0">
              <a:lnSpc>
                <a:spcPct val="90000"/>
              </a:lnSpc>
              <a:spcBef>
                <a:spcPts val="800"/>
              </a:spcBef>
              <a:spcAft>
                <a:spcPts val="0"/>
              </a:spcAft>
              <a:buClr>
                <a:schemeClr val="dk1"/>
              </a:buClr>
              <a:buSzPts val="1800"/>
              <a:buNone/>
            </a:pPr>
            <a:endParaRPr sz="2400" b="1" dirty="0"/>
          </a:p>
          <a:p>
            <a:pPr marL="1371600" lvl="0" indent="-209550" algn="l" rtl="0">
              <a:lnSpc>
                <a:spcPct val="90000"/>
              </a:lnSpc>
              <a:spcBef>
                <a:spcPts val="800"/>
              </a:spcBef>
              <a:spcAft>
                <a:spcPts val="0"/>
              </a:spcAft>
              <a:buClr>
                <a:schemeClr val="dk1"/>
              </a:buClr>
              <a:buSzPts val="2700"/>
              <a:buFont typeface="Calibri"/>
              <a:buChar char="▪"/>
            </a:pPr>
            <a:r>
              <a:rPr lang="en" sz="2700" dirty="0"/>
              <a:t>Frequent fighting or arguing </a:t>
            </a:r>
            <a:endParaRPr sz="2700" dirty="0"/>
          </a:p>
          <a:p>
            <a:pPr marL="1371600" lvl="0" indent="-209550" algn="l" rtl="0">
              <a:lnSpc>
                <a:spcPct val="90000"/>
              </a:lnSpc>
              <a:spcBef>
                <a:spcPts val="800"/>
              </a:spcBef>
              <a:spcAft>
                <a:spcPts val="0"/>
              </a:spcAft>
              <a:buClr>
                <a:schemeClr val="dk1"/>
              </a:buClr>
              <a:buSzPts val="2700"/>
              <a:buFont typeface="Calibri"/>
              <a:buChar char="▪"/>
            </a:pPr>
            <a:r>
              <a:rPr lang="en" sz="2700" dirty="0"/>
              <a:t>Destruction of property</a:t>
            </a:r>
            <a:endParaRPr sz="2700" dirty="0"/>
          </a:p>
          <a:p>
            <a:pPr marL="1371600" lvl="0" indent="-209550" algn="l" rtl="0">
              <a:lnSpc>
                <a:spcPct val="90000"/>
              </a:lnSpc>
              <a:spcBef>
                <a:spcPts val="800"/>
              </a:spcBef>
              <a:spcAft>
                <a:spcPts val="0"/>
              </a:spcAft>
              <a:buClr>
                <a:schemeClr val="dk1"/>
              </a:buClr>
              <a:buSzPts val="2700"/>
              <a:buFont typeface="Calibri"/>
              <a:buChar char="▪"/>
            </a:pPr>
            <a:r>
              <a:rPr lang="en" sz="2700" dirty="0"/>
              <a:t>Verbal, emotional and physical outbursts</a:t>
            </a:r>
            <a:endParaRPr sz="2700" dirty="0"/>
          </a:p>
          <a:p>
            <a:pPr marL="1371600" lvl="0" indent="-209550" algn="l" rtl="0">
              <a:lnSpc>
                <a:spcPct val="90000"/>
              </a:lnSpc>
              <a:spcBef>
                <a:spcPts val="800"/>
              </a:spcBef>
              <a:spcAft>
                <a:spcPts val="0"/>
              </a:spcAft>
              <a:buClr>
                <a:schemeClr val="dk1"/>
              </a:buClr>
              <a:buSzPts val="2700"/>
              <a:buFont typeface="Calibri"/>
              <a:buChar char="▪"/>
            </a:pPr>
            <a:r>
              <a:rPr lang="en" sz="2700" dirty="0"/>
              <a:t>Intimidation - anger, hostility and aggression</a:t>
            </a:r>
            <a:endParaRPr sz="2700" dirty="0"/>
          </a:p>
          <a:p>
            <a:pPr marL="177800" lvl="0" indent="-38100" algn="l" rtl="0">
              <a:lnSpc>
                <a:spcPct val="90000"/>
              </a:lnSpc>
              <a:spcBef>
                <a:spcPts val="800"/>
              </a:spcBef>
              <a:spcAft>
                <a:spcPts val="0"/>
              </a:spcAft>
              <a:buClr>
                <a:schemeClr val="dk1"/>
              </a:buClr>
              <a:buSzPts val="2100"/>
              <a:buNone/>
            </a:pPr>
            <a:endParaRPr dirty="0"/>
          </a:p>
        </p:txBody>
      </p:sp>
      <p:pic>
        <p:nvPicPr>
          <p:cNvPr id="426" name="Google Shape;426;p68"/>
          <p:cNvPicPr preferRelativeResize="0"/>
          <p:nvPr/>
        </p:nvPicPr>
        <p:blipFill>
          <a:blip r:embed="rId3">
            <a:alphaModFix/>
          </a:blip>
          <a:stretch>
            <a:fillRect/>
          </a:stretch>
        </p:blipFill>
        <p:spPr>
          <a:xfrm>
            <a:off x="5848556" y="1428454"/>
            <a:ext cx="3230456" cy="16152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9"/>
          <p:cNvSpPr txBox="1">
            <a:spLocks noGrp="1"/>
          </p:cNvSpPr>
          <p:nvPr>
            <p:ph type="title"/>
          </p:nvPr>
        </p:nvSpPr>
        <p:spPr>
          <a:xfrm>
            <a:off x="471488" y="205382"/>
            <a:ext cx="8108068" cy="833195"/>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ct val="100000"/>
              <a:buFont typeface="Calibri"/>
              <a:buNone/>
            </a:pPr>
            <a:br>
              <a:rPr lang="en" sz="3200" b="1" dirty="0"/>
            </a:br>
            <a:r>
              <a:rPr lang="en" sz="3200" b="1" dirty="0"/>
              <a:t>Red Flags and </a:t>
            </a:r>
            <a:r>
              <a:rPr lang="en" sz="3200" b="1" dirty="0">
                <a:latin typeface="Calibri"/>
                <a:ea typeface="Calibri"/>
                <a:cs typeface="Calibri"/>
                <a:sym typeface="Calibri"/>
              </a:rPr>
              <a:t>Possible Behaviors of People Who May be Causing Harm</a:t>
            </a:r>
            <a:endParaRPr sz="3200" dirty="0">
              <a:latin typeface="Calibri"/>
              <a:ea typeface="Calibri"/>
              <a:cs typeface="Calibri"/>
              <a:sym typeface="Calibri"/>
            </a:endParaRPr>
          </a:p>
        </p:txBody>
      </p:sp>
      <p:sp>
        <p:nvSpPr>
          <p:cNvPr id="432" name="Google Shape;432;p69"/>
          <p:cNvSpPr txBox="1">
            <a:spLocks noGrp="1"/>
          </p:cNvSpPr>
          <p:nvPr>
            <p:ph type="body" idx="1"/>
          </p:nvPr>
        </p:nvSpPr>
        <p:spPr>
          <a:xfrm>
            <a:off x="2784131" y="1394006"/>
            <a:ext cx="6506700" cy="35463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chemeClr val="dk1"/>
              </a:buClr>
              <a:buSzPts val="2400"/>
              <a:buNone/>
            </a:pPr>
            <a:r>
              <a:rPr lang="en" sz="2900" b="1"/>
              <a:t>Extremely Defensive</a:t>
            </a:r>
            <a:endParaRPr sz="2300"/>
          </a:p>
          <a:p>
            <a:pPr marL="1028700" lvl="0" indent="-203200" algn="l" rtl="0">
              <a:lnSpc>
                <a:spcPct val="90000"/>
              </a:lnSpc>
              <a:spcBef>
                <a:spcPts val="600"/>
              </a:spcBef>
              <a:spcAft>
                <a:spcPts val="0"/>
              </a:spcAft>
              <a:buClr>
                <a:schemeClr val="dk1"/>
              </a:buClr>
              <a:buSzPts val="2600"/>
              <a:buFont typeface="Calibri"/>
              <a:buChar char="▪"/>
            </a:pPr>
            <a:r>
              <a:rPr lang="en" sz="2600"/>
              <a:t>Always right, Inability to receive any feedback </a:t>
            </a:r>
            <a:endParaRPr sz="2600"/>
          </a:p>
          <a:p>
            <a:pPr marL="1028700" lvl="0" indent="-203200" algn="l" rtl="0">
              <a:lnSpc>
                <a:spcPct val="90000"/>
              </a:lnSpc>
              <a:spcBef>
                <a:spcPts val="900"/>
              </a:spcBef>
              <a:spcAft>
                <a:spcPts val="0"/>
              </a:spcAft>
              <a:buClr>
                <a:schemeClr val="dk1"/>
              </a:buClr>
              <a:buSzPts val="2600"/>
              <a:buFont typeface="Calibri"/>
              <a:buChar char="▪"/>
            </a:pPr>
            <a:r>
              <a:rPr lang="en" sz="2600"/>
              <a:t>Refuses to apologize </a:t>
            </a:r>
            <a:endParaRPr sz="2600"/>
          </a:p>
          <a:p>
            <a:pPr marL="1028700" lvl="0" indent="-203200" algn="l" rtl="0">
              <a:lnSpc>
                <a:spcPct val="90000"/>
              </a:lnSpc>
              <a:spcBef>
                <a:spcPts val="900"/>
              </a:spcBef>
              <a:spcAft>
                <a:spcPts val="0"/>
              </a:spcAft>
              <a:buClr>
                <a:schemeClr val="dk1"/>
              </a:buClr>
              <a:buSzPts val="2600"/>
              <a:buFont typeface="Calibri"/>
              <a:buChar char="▪"/>
            </a:pPr>
            <a:r>
              <a:rPr lang="en" sz="2600"/>
              <a:t>Must be the authority or in charge, </a:t>
            </a:r>
            <a:endParaRPr sz="2600"/>
          </a:p>
          <a:p>
            <a:pPr marL="1028700" lvl="0" indent="-203200" algn="l" rtl="0">
              <a:lnSpc>
                <a:spcPct val="90000"/>
              </a:lnSpc>
              <a:spcBef>
                <a:spcPts val="900"/>
              </a:spcBef>
              <a:spcAft>
                <a:spcPts val="0"/>
              </a:spcAft>
              <a:buClr>
                <a:schemeClr val="dk1"/>
              </a:buClr>
              <a:buSzPts val="2600"/>
              <a:buFont typeface="Calibri"/>
              <a:buChar char="▪"/>
            </a:pPr>
            <a:r>
              <a:rPr lang="en" sz="2600"/>
              <a:t>Must have the “Last Word”</a:t>
            </a:r>
            <a:endParaRPr sz="2600"/>
          </a:p>
          <a:p>
            <a:pPr marL="1028700" lvl="0" indent="-203200" algn="l" rtl="0">
              <a:lnSpc>
                <a:spcPct val="90000"/>
              </a:lnSpc>
              <a:spcBef>
                <a:spcPts val="900"/>
              </a:spcBef>
              <a:spcAft>
                <a:spcPts val="0"/>
              </a:spcAft>
              <a:buClr>
                <a:srgbClr val="000000"/>
              </a:buClr>
              <a:buSzPts val="2600"/>
              <a:buFont typeface="Calibri"/>
              <a:buChar char="▪"/>
            </a:pPr>
            <a:r>
              <a:rPr lang="en" sz="2600">
                <a:solidFill>
                  <a:srgbClr val="000000"/>
                </a:solidFill>
              </a:rPr>
              <a:t>Problems with people in authority, history of arrests or incarceration</a:t>
            </a:r>
            <a:endParaRPr sz="2600"/>
          </a:p>
          <a:p>
            <a:pPr marL="177800" lvl="0" indent="-38100" algn="l" rtl="0">
              <a:lnSpc>
                <a:spcPct val="90000"/>
              </a:lnSpc>
              <a:spcBef>
                <a:spcPts val="1700"/>
              </a:spcBef>
              <a:spcAft>
                <a:spcPts val="0"/>
              </a:spcAft>
              <a:buClr>
                <a:schemeClr val="dk1"/>
              </a:buClr>
              <a:buSzPts val="2100"/>
              <a:buNone/>
            </a:pPr>
            <a:endParaRPr/>
          </a:p>
        </p:txBody>
      </p:sp>
      <p:pic>
        <p:nvPicPr>
          <p:cNvPr id="433" name="Google Shape;433;p69"/>
          <p:cNvPicPr preferRelativeResize="0"/>
          <p:nvPr/>
        </p:nvPicPr>
        <p:blipFill>
          <a:blip r:embed="rId3">
            <a:alphaModFix/>
          </a:blip>
          <a:stretch>
            <a:fillRect/>
          </a:stretch>
        </p:blipFill>
        <p:spPr>
          <a:xfrm>
            <a:off x="124200" y="1393996"/>
            <a:ext cx="3363525" cy="3363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0"/>
          <p:cNvSpPr txBox="1">
            <a:spLocks noGrp="1"/>
          </p:cNvSpPr>
          <p:nvPr>
            <p:ph type="title"/>
          </p:nvPr>
        </p:nvSpPr>
        <p:spPr>
          <a:xfrm>
            <a:off x="471487" y="205382"/>
            <a:ext cx="7439135" cy="1046273"/>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 sz="4100" b="1" dirty="0">
                <a:sym typeface="Calibri"/>
              </a:rPr>
              <a:t>What </a:t>
            </a:r>
            <a:r>
              <a:rPr lang="en" sz="4100" b="1" dirty="0"/>
              <a:t>is Men Creating Peace (MCP)?</a:t>
            </a:r>
            <a:endParaRPr sz="7700" dirty="0">
              <a:sym typeface="Calibri"/>
            </a:endParaRPr>
          </a:p>
        </p:txBody>
      </p:sp>
      <p:sp>
        <p:nvSpPr>
          <p:cNvPr id="290" name="Google Shape;290;p50"/>
          <p:cNvSpPr txBox="1">
            <a:spLocks noGrp="1"/>
          </p:cNvSpPr>
          <p:nvPr>
            <p:ph type="body" idx="1"/>
          </p:nvPr>
        </p:nvSpPr>
        <p:spPr>
          <a:xfrm>
            <a:off x="1959844" y="1251654"/>
            <a:ext cx="7076700" cy="3173590"/>
          </a:xfrm>
          <a:prstGeom prst="rect">
            <a:avLst/>
          </a:prstGeom>
          <a:noFill/>
          <a:ln>
            <a:noFill/>
          </a:ln>
        </p:spPr>
        <p:txBody>
          <a:bodyPr spcFirstLastPara="1" wrap="square" lIns="68575" tIns="34275" rIns="68575" bIns="34275" anchor="t" anchorCtr="0">
            <a:normAutofit fontScale="62500" lnSpcReduction="20000"/>
          </a:bodyPr>
          <a:lstStyle/>
          <a:p>
            <a:pPr marL="0" lvl="0" indent="0" algn="just" rtl="0">
              <a:lnSpc>
                <a:spcPct val="90000"/>
              </a:lnSpc>
              <a:spcBef>
                <a:spcPts val="0"/>
              </a:spcBef>
              <a:spcAft>
                <a:spcPts val="0"/>
              </a:spcAft>
              <a:buClr>
                <a:schemeClr val="dk1"/>
              </a:buClr>
              <a:buSzPct val="100000"/>
              <a:buNone/>
            </a:pPr>
            <a:endParaRPr sz="1400" dirty="0">
              <a:solidFill>
                <a:srgbClr val="000000"/>
              </a:solidFill>
              <a:latin typeface="Arial"/>
              <a:ea typeface="Arial"/>
              <a:cs typeface="Arial"/>
              <a:sym typeface="Arial"/>
            </a:endParaRPr>
          </a:p>
          <a:p>
            <a:pPr marL="0" lvl="0" indent="0" algn="l" rtl="0">
              <a:lnSpc>
                <a:spcPct val="90000"/>
              </a:lnSpc>
              <a:spcBef>
                <a:spcPts val="800"/>
              </a:spcBef>
              <a:spcAft>
                <a:spcPts val="0"/>
              </a:spcAft>
              <a:buClr>
                <a:srgbClr val="000000"/>
              </a:buClr>
              <a:buSzPct val="52173"/>
              <a:buNone/>
            </a:pPr>
            <a:r>
              <a:rPr lang="en" sz="4600" dirty="0">
                <a:solidFill>
                  <a:srgbClr val="000000"/>
                </a:solidFill>
                <a:ea typeface="Calibri"/>
                <a:cs typeface="Calibri"/>
                <a:sym typeface="Calibri"/>
              </a:rPr>
              <a:t>Men Creating Peace (MCP) is a certified Violence Prevention and Education program. We conduct trainings and provide counseling,  court-mandated Batterer’s Treatment and Anger Management classes. We have been serving communities in Oakland and throughout Alameda County for 16 years</a:t>
            </a:r>
          </a:p>
          <a:p>
            <a:pPr marL="0" lvl="0" indent="0" algn="ctr" rtl="0">
              <a:lnSpc>
                <a:spcPct val="90000"/>
              </a:lnSpc>
              <a:spcBef>
                <a:spcPts val="800"/>
              </a:spcBef>
              <a:spcAft>
                <a:spcPts val="0"/>
              </a:spcAft>
              <a:buClr>
                <a:srgbClr val="000000"/>
              </a:buClr>
              <a:buSzPct val="52173"/>
              <a:buNone/>
            </a:pPr>
            <a:r>
              <a:rPr lang="en" sz="4600" b="1" dirty="0">
                <a:solidFill>
                  <a:srgbClr val="000000"/>
                </a:solidFill>
              </a:rPr>
              <a:t>www.mencreatingpeace.org</a:t>
            </a:r>
            <a:endParaRPr lang="en" sz="4500" b="1" dirty="0">
              <a:solidFill>
                <a:srgbClr val="000000"/>
              </a:solidFill>
              <a:ea typeface="Calibri"/>
              <a:cs typeface="Calibri"/>
              <a:sym typeface="Calibri"/>
            </a:endParaRPr>
          </a:p>
          <a:p>
            <a:pPr marL="0" lvl="0" indent="0" algn="l" rtl="0">
              <a:lnSpc>
                <a:spcPct val="90000"/>
              </a:lnSpc>
              <a:spcBef>
                <a:spcPts val="800"/>
              </a:spcBef>
              <a:spcAft>
                <a:spcPts val="0"/>
              </a:spcAft>
              <a:buClr>
                <a:srgbClr val="000000"/>
              </a:buClr>
              <a:buSzPct val="52173"/>
              <a:buNone/>
            </a:pPr>
            <a:endParaRPr lang="en" sz="4600" dirty="0">
              <a:solidFill>
                <a:srgbClr val="000000"/>
              </a:solidFill>
              <a:ea typeface="Calibri"/>
              <a:cs typeface="Calibri"/>
              <a:sym typeface="Calibri"/>
            </a:endParaRPr>
          </a:p>
          <a:p>
            <a:pPr marL="0" lvl="0" indent="0" algn="l" rtl="0">
              <a:lnSpc>
                <a:spcPct val="90000"/>
              </a:lnSpc>
              <a:spcBef>
                <a:spcPts val="800"/>
              </a:spcBef>
              <a:spcAft>
                <a:spcPts val="0"/>
              </a:spcAft>
              <a:buClr>
                <a:srgbClr val="000000"/>
              </a:buClr>
              <a:buSzPct val="52173"/>
              <a:buNone/>
            </a:pPr>
            <a:endParaRPr sz="4600" dirty="0">
              <a:ea typeface="Calibri"/>
              <a:cs typeface="Calibri"/>
              <a:sym typeface="Calibri"/>
            </a:endParaRPr>
          </a:p>
        </p:txBody>
      </p:sp>
      <p:pic>
        <p:nvPicPr>
          <p:cNvPr id="291" name="Google Shape;291;p50"/>
          <p:cNvPicPr preferRelativeResize="0"/>
          <p:nvPr/>
        </p:nvPicPr>
        <p:blipFill>
          <a:blip r:embed="rId3">
            <a:alphaModFix/>
          </a:blip>
          <a:stretch>
            <a:fillRect/>
          </a:stretch>
        </p:blipFill>
        <p:spPr>
          <a:xfrm>
            <a:off x="86063" y="3048919"/>
            <a:ext cx="1714500" cy="19940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0"/>
          <p:cNvSpPr txBox="1">
            <a:spLocks noGrp="1"/>
          </p:cNvSpPr>
          <p:nvPr>
            <p:ph type="ctrTitle"/>
          </p:nvPr>
        </p:nvSpPr>
        <p:spPr>
          <a:xfrm>
            <a:off x="175369" y="62006"/>
            <a:ext cx="8520600" cy="7437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b="1" dirty="0"/>
              <a:t>Support For Safety Planning</a:t>
            </a:r>
            <a:endParaRPr b="1" dirty="0"/>
          </a:p>
        </p:txBody>
      </p:sp>
      <p:pic>
        <p:nvPicPr>
          <p:cNvPr id="440" name="Google Shape;440;p70"/>
          <p:cNvPicPr preferRelativeResize="0"/>
          <p:nvPr/>
        </p:nvPicPr>
        <p:blipFill>
          <a:blip r:embed="rId3">
            <a:alphaModFix/>
          </a:blip>
          <a:stretch>
            <a:fillRect/>
          </a:stretch>
        </p:blipFill>
        <p:spPr>
          <a:xfrm>
            <a:off x="543236" y="3572150"/>
            <a:ext cx="2606802" cy="1459800"/>
          </a:xfrm>
          <a:prstGeom prst="rect">
            <a:avLst/>
          </a:prstGeom>
          <a:noFill/>
          <a:ln>
            <a:noFill/>
          </a:ln>
        </p:spPr>
      </p:pic>
      <p:sp>
        <p:nvSpPr>
          <p:cNvPr id="441" name="Google Shape;441;p70"/>
          <p:cNvSpPr txBox="1"/>
          <p:nvPr/>
        </p:nvSpPr>
        <p:spPr>
          <a:xfrm>
            <a:off x="1002600" y="736194"/>
            <a:ext cx="7138800" cy="28014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dk2"/>
              </a:buClr>
              <a:buSzPts val="1700"/>
              <a:buChar char="●"/>
            </a:pPr>
            <a:r>
              <a:rPr lang="en" sz="1700" b="1" dirty="0">
                <a:solidFill>
                  <a:schemeClr val="dk2"/>
                </a:solidFill>
                <a:latin typeface="Calibri" panose="020F0502020204030204" pitchFamily="34" charset="0"/>
                <a:ea typeface="Calibri" panose="020F0502020204030204" pitchFamily="34" charset="0"/>
                <a:cs typeface="Calibri" panose="020F0502020204030204" pitchFamily="34" charset="0"/>
              </a:rPr>
              <a:t>DO NOT JUDGE </a:t>
            </a:r>
            <a:endParaRPr sz="1700" b="1" dirty="0">
              <a:solidFill>
                <a:schemeClr val="dk2"/>
              </a:solidFill>
              <a:latin typeface="Calibri" panose="020F0502020204030204" pitchFamily="34" charset="0"/>
              <a:ea typeface="Calibri" panose="020F0502020204030204" pitchFamily="34" charset="0"/>
              <a:cs typeface="Calibri" panose="020F0502020204030204" pitchFamily="34" charset="0"/>
            </a:endParaRPr>
          </a:p>
          <a:p>
            <a:pPr marL="457200" lvl="0" indent="-336550" algn="l" rtl="0">
              <a:spcBef>
                <a:spcPts val="0"/>
              </a:spcBef>
              <a:spcAft>
                <a:spcPts val="0"/>
              </a:spcAft>
              <a:buClr>
                <a:schemeClr val="dk2"/>
              </a:buClr>
              <a:buSzPts val="1700"/>
              <a:buChar char="●"/>
            </a:pPr>
            <a:r>
              <a:rPr lang="en" sz="1700" b="1" dirty="0">
                <a:solidFill>
                  <a:schemeClr val="dk2"/>
                </a:solidFill>
                <a:latin typeface="Calibri" panose="020F0502020204030204" pitchFamily="34" charset="0"/>
                <a:ea typeface="Calibri" panose="020F0502020204030204" pitchFamily="34" charset="0"/>
                <a:cs typeface="Calibri" panose="020F0502020204030204" pitchFamily="34" charset="0"/>
              </a:rPr>
              <a:t>Let them know they are not alone </a:t>
            </a:r>
            <a:endParaRPr sz="1700" b="1" dirty="0">
              <a:solidFill>
                <a:schemeClr val="dk2"/>
              </a:solidFill>
              <a:latin typeface="Calibri" panose="020F0502020204030204" pitchFamily="34" charset="0"/>
              <a:ea typeface="Calibri" panose="020F0502020204030204" pitchFamily="34" charset="0"/>
              <a:cs typeface="Calibri" panose="020F0502020204030204" pitchFamily="34" charset="0"/>
            </a:endParaRPr>
          </a:p>
          <a:p>
            <a:pPr marL="457200" lvl="0" indent="-336550" algn="l" rtl="0">
              <a:spcBef>
                <a:spcPts val="0"/>
              </a:spcBef>
              <a:spcAft>
                <a:spcPts val="0"/>
              </a:spcAft>
              <a:buClr>
                <a:schemeClr val="dk2"/>
              </a:buClr>
              <a:buSzPts val="1700"/>
              <a:buChar char="●"/>
            </a:pPr>
            <a:r>
              <a:rPr lang="en" sz="1700" b="1" dirty="0">
                <a:solidFill>
                  <a:schemeClr val="dk2"/>
                </a:solidFill>
                <a:latin typeface="Calibri" panose="020F0502020204030204" pitchFamily="34" charset="0"/>
                <a:ea typeface="Calibri" panose="020F0502020204030204" pitchFamily="34" charset="0"/>
                <a:cs typeface="Calibri" panose="020F0502020204030204" pitchFamily="34" charset="0"/>
              </a:rPr>
              <a:t>Let them know there is HELP and HOPE </a:t>
            </a:r>
            <a:endParaRPr sz="1700" b="1" dirty="0">
              <a:solidFill>
                <a:schemeClr val="dk2"/>
              </a:solidFill>
              <a:latin typeface="Calibri" panose="020F0502020204030204" pitchFamily="34" charset="0"/>
              <a:ea typeface="Calibri" panose="020F0502020204030204" pitchFamily="34" charset="0"/>
              <a:cs typeface="Calibri" panose="020F0502020204030204" pitchFamily="34" charset="0"/>
            </a:endParaRPr>
          </a:p>
          <a:p>
            <a:pPr marL="457200" lvl="0" indent="-336550" algn="l" rtl="0">
              <a:spcBef>
                <a:spcPts val="0"/>
              </a:spcBef>
              <a:spcAft>
                <a:spcPts val="0"/>
              </a:spcAft>
              <a:buClr>
                <a:schemeClr val="dk2"/>
              </a:buClr>
              <a:buSzPts val="1700"/>
              <a:buChar char="●"/>
            </a:pPr>
            <a:r>
              <a:rPr lang="en" sz="1700" b="1" dirty="0">
                <a:solidFill>
                  <a:schemeClr val="dk2"/>
                </a:solidFill>
                <a:latin typeface="Calibri" panose="020F0502020204030204" pitchFamily="34" charset="0"/>
                <a:ea typeface="Calibri" panose="020F0502020204030204" pitchFamily="34" charset="0"/>
                <a:cs typeface="Calibri" panose="020F0502020204030204" pitchFamily="34" charset="0"/>
              </a:rPr>
              <a:t>DO NOT PRESSURE, even if they are not making a healthy decision - this is their decision (ALWAYS PROTECT CHILDREN) </a:t>
            </a:r>
            <a:endParaRPr sz="1700" b="1" dirty="0">
              <a:solidFill>
                <a:schemeClr val="dk2"/>
              </a:solidFill>
              <a:latin typeface="Calibri" panose="020F0502020204030204" pitchFamily="34" charset="0"/>
              <a:ea typeface="Calibri" panose="020F0502020204030204" pitchFamily="34" charset="0"/>
              <a:cs typeface="Calibri" panose="020F0502020204030204" pitchFamily="34" charset="0"/>
            </a:endParaRPr>
          </a:p>
          <a:p>
            <a:pPr marL="457200" lvl="0" indent="-336550" algn="l" rtl="0">
              <a:spcBef>
                <a:spcPts val="0"/>
              </a:spcBef>
              <a:spcAft>
                <a:spcPts val="0"/>
              </a:spcAft>
              <a:buClr>
                <a:schemeClr val="dk2"/>
              </a:buClr>
              <a:buSzPts val="1700"/>
              <a:buChar char="●"/>
            </a:pPr>
            <a:r>
              <a:rPr lang="en" sz="1700" b="1" dirty="0">
                <a:solidFill>
                  <a:schemeClr val="dk2"/>
                </a:solidFill>
                <a:latin typeface="Calibri" panose="020F0502020204030204" pitchFamily="34" charset="0"/>
                <a:ea typeface="Calibri" panose="020F0502020204030204" pitchFamily="34" charset="0"/>
                <a:cs typeface="Calibri" panose="020F0502020204030204" pitchFamily="34" charset="0"/>
              </a:rPr>
              <a:t>Encourage the victim  to keep records of incidents, photos, documenting time, date, place and any witnesses</a:t>
            </a:r>
            <a:endParaRPr sz="1700" b="1" dirty="0">
              <a:solidFill>
                <a:schemeClr val="dk2"/>
              </a:solidFill>
              <a:latin typeface="Calibri" panose="020F0502020204030204" pitchFamily="34" charset="0"/>
              <a:ea typeface="Calibri" panose="020F0502020204030204" pitchFamily="34" charset="0"/>
              <a:cs typeface="Calibri" panose="020F0502020204030204" pitchFamily="34" charset="0"/>
            </a:endParaRPr>
          </a:p>
          <a:p>
            <a:pPr marL="457200" lvl="0" indent="-336550" algn="l" rtl="0">
              <a:spcBef>
                <a:spcPts val="0"/>
              </a:spcBef>
              <a:spcAft>
                <a:spcPts val="0"/>
              </a:spcAft>
              <a:buClr>
                <a:schemeClr val="dk2"/>
              </a:buClr>
              <a:buSzPts val="1700"/>
              <a:buChar char="●"/>
            </a:pPr>
            <a:r>
              <a:rPr lang="en" sz="1700" b="1" dirty="0">
                <a:solidFill>
                  <a:schemeClr val="dk2"/>
                </a:solidFill>
                <a:latin typeface="Calibri" panose="020F0502020204030204" pitchFamily="34" charset="0"/>
                <a:ea typeface="Calibri" panose="020F0502020204030204" pitchFamily="34" charset="0"/>
                <a:cs typeface="Calibri" panose="020F0502020204030204" pitchFamily="34" charset="0"/>
              </a:rPr>
              <a:t>Make a safety plan with victim if possible, encourage them to make copies of important documents, passport, ID’s, keys, clothing, medical documents &amp; anything else needed when they leave</a:t>
            </a:r>
            <a:endParaRPr sz="1700" b="1" dirty="0">
              <a:solidFill>
                <a:schemeClr val="dk2"/>
              </a:solidFill>
              <a:latin typeface="Calibri" panose="020F0502020204030204" pitchFamily="34" charset="0"/>
              <a:ea typeface="Calibri" panose="020F0502020204030204" pitchFamily="34" charset="0"/>
              <a:cs typeface="Calibri" panose="020F0502020204030204" pitchFamily="34" charset="0"/>
            </a:endParaRPr>
          </a:p>
        </p:txBody>
      </p:sp>
      <p:pic>
        <p:nvPicPr>
          <p:cNvPr id="442" name="Google Shape;442;p70"/>
          <p:cNvPicPr preferRelativeResize="0"/>
          <p:nvPr/>
        </p:nvPicPr>
        <p:blipFill>
          <a:blip r:embed="rId4">
            <a:alphaModFix/>
          </a:blip>
          <a:stretch>
            <a:fillRect/>
          </a:stretch>
        </p:blipFill>
        <p:spPr>
          <a:xfrm>
            <a:off x="5993964" y="3572150"/>
            <a:ext cx="2590625" cy="1459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1"/>
          <p:cNvSpPr txBox="1">
            <a:spLocks noGrp="1"/>
          </p:cNvSpPr>
          <p:nvPr>
            <p:ph type="title"/>
          </p:nvPr>
        </p:nvSpPr>
        <p:spPr>
          <a:xfrm>
            <a:off x="95719" y="0"/>
            <a:ext cx="5526148" cy="13914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700" b="1" dirty="0">
                <a:latin typeface="Calibri" panose="020F0502020204030204" pitchFamily="34" charset="0"/>
                <a:ea typeface="Calibri" panose="020F0502020204030204" pitchFamily="34" charset="0"/>
                <a:cs typeface="Calibri" panose="020F0502020204030204" pitchFamily="34" charset="0"/>
                <a:sym typeface="Lobster"/>
              </a:rPr>
              <a:t>Men Creating Peace</a:t>
            </a:r>
            <a:endParaRPr sz="4700" b="1" dirty="0">
              <a:latin typeface="Calibri" panose="020F0502020204030204" pitchFamily="34" charset="0"/>
              <a:ea typeface="Calibri" panose="020F0502020204030204" pitchFamily="34" charset="0"/>
              <a:cs typeface="Calibri" panose="020F0502020204030204" pitchFamily="34" charset="0"/>
              <a:sym typeface="Lobster"/>
            </a:endParaRPr>
          </a:p>
        </p:txBody>
      </p:sp>
      <p:sp>
        <p:nvSpPr>
          <p:cNvPr id="448" name="Google Shape;448;p71"/>
          <p:cNvSpPr txBox="1">
            <a:spLocks noGrp="1"/>
          </p:cNvSpPr>
          <p:nvPr>
            <p:ph type="body" idx="1"/>
          </p:nvPr>
        </p:nvSpPr>
        <p:spPr>
          <a:xfrm>
            <a:off x="95719" y="1748119"/>
            <a:ext cx="8275200" cy="3395400"/>
          </a:xfrm>
          <a:prstGeom prst="rect">
            <a:avLst/>
          </a:prstGeom>
          <a:noFill/>
          <a:ln>
            <a:noFill/>
          </a:ln>
        </p:spPr>
        <p:txBody>
          <a:bodyPr spcFirstLastPara="1" wrap="square" lIns="68575" tIns="34275" rIns="68575" bIns="34275" anchor="t" anchorCtr="0">
            <a:normAutofit fontScale="92500" lnSpcReduction="20000"/>
          </a:bodyPr>
          <a:lstStyle/>
          <a:p>
            <a:pPr marL="177800" lvl="0" indent="0" algn="l" rtl="0">
              <a:lnSpc>
                <a:spcPct val="90000"/>
              </a:lnSpc>
              <a:spcBef>
                <a:spcPts val="0"/>
              </a:spcBef>
              <a:spcAft>
                <a:spcPts val="0"/>
              </a:spcAft>
              <a:buNone/>
            </a:pPr>
            <a:r>
              <a:rPr lang="en" sz="3300" b="1" dirty="0">
                <a:latin typeface="Calibri" panose="020F0502020204030204" pitchFamily="34" charset="0"/>
                <a:ea typeface="Calibri" panose="020F0502020204030204" pitchFamily="34" charset="0"/>
                <a:cs typeface="Calibri" panose="020F0502020204030204" pitchFamily="34" charset="0"/>
                <a:sym typeface="Lobster"/>
              </a:rPr>
              <a:t>Contact information</a:t>
            </a:r>
            <a:r>
              <a:rPr lang="en" sz="3300" dirty="0">
                <a:latin typeface="Lobster"/>
                <a:ea typeface="Lobster"/>
                <a:cs typeface="Lobster"/>
                <a:sym typeface="Lobster"/>
              </a:rPr>
              <a:t> </a:t>
            </a:r>
            <a:endParaRPr sz="3300" dirty="0">
              <a:latin typeface="Lobster"/>
              <a:ea typeface="Lobster"/>
              <a:cs typeface="Lobster"/>
              <a:sym typeface="Lobster"/>
            </a:endParaRPr>
          </a:p>
          <a:p>
            <a:pPr marL="177800" lvl="0" indent="-167640" algn="l" rtl="0">
              <a:lnSpc>
                <a:spcPct val="90000"/>
              </a:lnSpc>
              <a:spcBef>
                <a:spcPts val="800"/>
              </a:spcBef>
              <a:spcAft>
                <a:spcPts val="0"/>
              </a:spcAft>
              <a:buClr>
                <a:schemeClr val="dk1"/>
              </a:buClr>
              <a:buSzPct val="100000"/>
              <a:buChar char="•"/>
            </a:pPr>
            <a:r>
              <a:rPr lang="en" sz="2400" dirty="0"/>
              <a:t>Men Creating Peace - 360 Grand Ave. #76 Oakland, CA 94610</a:t>
            </a:r>
            <a:endParaRPr sz="2400" dirty="0"/>
          </a:p>
          <a:p>
            <a:pPr marL="177800" lvl="0" indent="0" algn="l" rtl="0">
              <a:lnSpc>
                <a:spcPct val="90000"/>
              </a:lnSpc>
              <a:spcBef>
                <a:spcPts val="800"/>
              </a:spcBef>
              <a:spcAft>
                <a:spcPts val="0"/>
              </a:spcAft>
              <a:buNone/>
            </a:pPr>
            <a:r>
              <a:rPr lang="en" sz="2400" dirty="0"/>
              <a:t>Call us at: 510-730-0184</a:t>
            </a:r>
            <a:endParaRPr sz="2400" dirty="0"/>
          </a:p>
          <a:p>
            <a:pPr marL="177800" lvl="0" indent="0" algn="l" rtl="0">
              <a:lnSpc>
                <a:spcPct val="90000"/>
              </a:lnSpc>
              <a:spcBef>
                <a:spcPts val="800"/>
              </a:spcBef>
              <a:spcAft>
                <a:spcPts val="0"/>
              </a:spcAft>
              <a:buNone/>
            </a:pPr>
            <a:r>
              <a:rPr lang="en" sz="2400" dirty="0"/>
              <a:t>Find us at: </a:t>
            </a:r>
            <a:r>
              <a:rPr lang="en" sz="2400" u="sng" dirty="0">
                <a:solidFill>
                  <a:schemeClr val="hlink"/>
                </a:solidFill>
                <a:hlinkClick r:id="rId3"/>
              </a:rPr>
              <a:t>www.mencreatingpeace.org/contact-us</a:t>
            </a:r>
            <a:endParaRPr sz="2400" dirty="0"/>
          </a:p>
          <a:p>
            <a:pPr marL="177800" lvl="0" indent="0" algn="l" rtl="0">
              <a:lnSpc>
                <a:spcPct val="90000"/>
              </a:lnSpc>
              <a:spcBef>
                <a:spcPts val="800"/>
              </a:spcBef>
              <a:spcAft>
                <a:spcPts val="0"/>
              </a:spcAft>
              <a:buNone/>
            </a:pPr>
            <a:endParaRPr dirty="0"/>
          </a:p>
          <a:p>
            <a:pPr marL="177800" lvl="0" indent="0" algn="l" rtl="0">
              <a:lnSpc>
                <a:spcPct val="90000"/>
              </a:lnSpc>
              <a:spcBef>
                <a:spcPts val="800"/>
              </a:spcBef>
              <a:spcAft>
                <a:spcPts val="0"/>
              </a:spcAft>
              <a:buNone/>
            </a:pPr>
            <a:r>
              <a:rPr lang="en" sz="3400" b="1" dirty="0">
                <a:latin typeface="Calibri" panose="020F0502020204030204" pitchFamily="34" charset="0"/>
                <a:ea typeface="Calibri" panose="020F0502020204030204" pitchFamily="34" charset="0"/>
                <a:cs typeface="Calibri" panose="020F0502020204030204" pitchFamily="34" charset="0"/>
                <a:sym typeface="Lobster"/>
              </a:rPr>
              <a:t>Social Media</a:t>
            </a:r>
            <a:endParaRPr sz="3400" b="1" dirty="0">
              <a:latin typeface="Calibri" panose="020F0502020204030204" pitchFamily="34" charset="0"/>
              <a:ea typeface="Calibri" panose="020F0502020204030204" pitchFamily="34" charset="0"/>
              <a:cs typeface="Calibri" panose="020F0502020204030204" pitchFamily="34" charset="0"/>
              <a:sym typeface="Lobster"/>
            </a:endParaRPr>
          </a:p>
          <a:p>
            <a:pPr marL="177800" lvl="0" indent="-162242" algn="l" rtl="0">
              <a:lnSpc>
                <a:spcPct val="90000"/>
              </a:lnSpc>
              <a:spcBef>
                <a:spcPts val="800"/>
              </a:spcBef>
              <a:spcAft>
                <a:spcPts val="0"/>
              </a:spcAft>
              <a:buClr>
                <a:schemeClr val="dk1"/>
              </a:buClr>
              <a:buSzPct val="100000"/>
              <a:buChar char="•"/>
            </a:pPr>
            <a:r>
              <a:rPr lang="en" sz="2300" dirty="0">
                <a:latin typeface="Calibri" panose="020F0502020204030204" pitchFamily="34" charset="0"/>
                <a:ea typeface="Calibri" panose="020F0502020204030204" pitchFamily="34" charset="0"/>
                <a:cs typeface="Calibri" panose="020F0502020204030204" pitchFamily="34" charset="0"/>
                <a:sym typeface="Lobster"/>
              </a:rPr>
              <a:t>Like us</a:t>
            </a:r>
            <a:r>
              <a:rPr lang="en" sz="2300" dirty="0">
                <a:latin typeface="Calibri" panose="020F0502020204030204" pitchFamily="34" charset="0"/>
                <a:ea typeface="Calibri" panose="020F0502020204030204" pitchFamily="34" charset="0"/>
                <a:cs typeface="Calibri" panose="020F0502020204030204" pitchFamily="34" charset="0"/>
              </a:rPr>
              <a:t> at </a:t>
            </a:r>
            <a:r>
              <a:rPr lang="en" sz="2300"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4"/>
              </a:rPr>
              <a:t>www.facebook.com/MenCreatingPeace</a:t>
            </a:r>
            <a:r>
              <a:rPr lang="en" sz="2300" dirty="0">
                <a:latin typeface="Calibri" panose="020F0502020204030204" pitchFamily="34" charset="0"/>
                <a:ea typeface="Calibri" panose="020F0502020204030204" pitchFamily="34" charset="0"/>
                <a:cs typeface="Calibri" panose="020F0502020204030204" pitchFamily="34" charset="0"/>
              </a:rPr>
              <a:t>  </a:t>
            </a:r>
            <a:endParaRPr sz="2300" dirty="0">
              <a:latin typeface="Calibri" panose="020F0502020204030204" pitchFamily="34" charset="0"/>
              <a:ea typeface="Calibri" panose="020F0502020204030204" pitchFamily="34" charset="0"/>
              <a:cs typeface="Calibri" panose="020F0502020204030204" pitchFamily="34" charset="0"/>
            </a:endParaRPr>
          </a:p>
          <a:p>
            <a:pPr marL="177800" lvl="0" indent="-162242" algn="l" rtl="0">
              <a:lnSpc>
                <a:spcPct val="90000"/>
              </a:lnSpc>
              <a:spcBef>
                <a:spcPts val="800"/>
              </a:spcBef>
              <a:spcAft>
                <a:spcPts val="0"/>
              </a:spcAft>
              <a:buClr>
                <a:schemeClr val="dk1"/>
              </a:buClr>
              <a:buSzPct val="100000"/>
              <a:buChar char="•"/>
            </a:pPr>
            <a:r>
              <a:rPr lang="en" sz="2300" dirty="0">
                <a:latin typeface="Calibri" panose="020F0502020204030204" pitchFamily="34" charset="0"/>
                <a:ea typeface="Calibri" panose="020F0502020204030204" pitchFamily="34" charset="0"/>
                <a:cs typeface="Calibri" panose="020F0502020204030204" pitchFamily="34" charset="0"/>
                <a:sym typeface="Lobster"/>
              </a:rPr>
              <a:t>Follow us</a:t>
            </a:r>
            <a:r>
              <a:rPr lang="en" sz="2300" dirty="0">
                <a:latin typeface="Calibri" panose="020F0502020204030204" pitchFamily="34" charset="0"/>
                <a:ea typeface="Calibri" panose="020F0502020204030204" pitchFamily="34" charset="0"/>
                <a:cs typeface="Calibri" panose="020F0502020204030204" pitchFamily="34" charset="0"/>
              </a:rPr>
              <a:t> at </a:t>
            </a:r>
            <a:r>
              <a:rPr lang="en" sz="2300"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5"/>
              </a:rPr>
              <a:t>www.instagram.com/MenCreatingPeace</a:t>
            </a:r>
            <a:r>
              <a:rPr lang="en" sz="2300" dirty="0">
                <a:latin typeface="Calibri" panose="020F0502020204030204" pitchFamily="34" charset="0"/>
                <a:ea typeface="Calibri" panose="020F0502020204030204" pitchFamily="34" charset="0"/>
                <a:cs typeface="Calibri" panose="020F0502020204030204" pitchFamily="34" charset="0"/>
              </a:rPr>
              <a:t> </a:t>
            </a:r>
            <a:endParaRPr sz="2300" dirty="0">
              <a:latin typeface="Calibri" panose="020F0502020204030204" pitchFamily="34" charset="0"/>
              <a:ea typeface="Calibri" panose="020F0502020204030204" pitchFamily="34" charset="0"/>
              <a:cs typeface="Calibri" panose="020F0502020204030204" pitchFamily="34" charset="0"/>
            </a:endParaRPr>
          </a:p>
          <a:p>
            <a:pPr marL="177800" lvl="0" indent="-162242" algn="l" rtl="0">
              <a:spcBef>
                <a:spcPts val="800"/>
              </a:spcBef>
              <a:spcAft>
                <a:spcPts val="0"/>
              </a:spcAft>
              <a:buSzPct val="100000"/>
              <a:buChar char="•"/>
            </a:pPr>
            <a:r>
              <a:rPr lang="en" sz="2300" dirty="0">
                <a:latin typeface="Calibri" panose="020F0502020204030204" pitchFamily="34" charset="0"/>
                <a:ea typeface="Calibri" panose="020F0502020204030204" pitchFamily="34" charset="0"/>
                <a:cs typeface="Calibri" panose="020F0502020204030204" pitchFamily="34" charset="0"/>
                <a:sym typeface="Lobster"/>
              </a:rPr>
              <a:t>Tweet us </a:t>
            </a:r>
            <a:r>
              <a:rPr lang="en" sz="2300" dirty="0">
                <a:latin typeface="Calibri" panose="020F0502020204030204" pitchFamily="34" charset="0"/>
                <a:ea typeface="Calibri" panose="020F0502020204030204" pitchFamily="34" charset="0"/>
                <a:cs typeface="Calibri" panose="020F0502020204030204" pitchFamily="34" charset="0"/>
              </a:rPr>
              <a:t>@MenCreatePeace (</a:t>
            </a:r>
            <a:r>
              <a:rPr lang="en" sz="2300"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6"/>
              </a:rPr>
              <a:t>www.twitter.com/mencreatepeace</a:t>
            </a:r>
            <a:r>
              <a:rPr lang="en" sz="2300" dirty="0">
                <a:latin typeface="Calibri" panose="020F0502020204030204" pitchFamily="34" charset="0"/>
                <a:ea typeface="Calibri" panose="020F0502020204030204" pitchFamily="34" charset="0"/>
                <a:cs typeface="Calibri" panose="020F0502020204030204" pitchFamily="34" charset="0"/>
              </a:rPr>
              <a:t>)</a:t>
            </a:r>
            <a:endParaRPr sz="2300" dirty="0">
              <a:latin typeface="Calibri" panose="020F0502020204030204" pitchFamily="34" charset="0"/>
              <a:ea typeface="Calibri" panose="020F0502020204030204" pitchFamily="34" charset="0"/>
              <a:cs typeface="Calibri" panose="020F0502020204030204" pitchFamily="34" charset="0"/>
            </a:endParaRPr>
          </a:p>
          <a:p>
            <a:pPr marL="177800" lvl="0" indent="0" algn="l" rtl="0">
              <a:lnSpc>
                <a:spcPct val="90000"/>
              </a:lnSpc>
              <a:spcBef>
                <a:spcPts val="800"/>
              </a:spcBef>
              <a:spcAft>
                <a:spcPts val="0"/>
              </a:spcAft>
              <a:buNone/>
            </a:pPr>
            <a:endParaRPr dirty="0"/>
          </a:p>
        </p:txBody>
      </p:sp>
      <p:sp>
        <p:nvSpPr>
          <p:cNvPr id="449" name="Google Shape;449;p71"/>
          <p:cNvSpPr txBox="1"/>
          <p:nvPr/>
        </p:nvSpPr>
        <p:spPr>
          <a:xfrm flipH="1">
            <a:off x="10765950" y="1664850"/>
            <a:ext cx="409500" cy="9390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2600">
              <a:latin typeface="Calibri"/>
              <a:ea typeface="Calibri"/>
              <a:cs typeface="Calibri"/>
              <a:sym typeface="Calibri"/>
            </a:endParaRPr>
          </a:p>
          <a:p>
            <a:pPr marL="0" lvl="0" indent="0" algn="l" rtl="0">
              <a:spcBef>
                <a:spcPts val="0"/>
              </a:spcBef>
              <a:spcAft>
                <a:spcPts val="0"/>
              </a:spcAft>
              <a:buNone/>
            </a:pPr>
            <a:endParaRPr sz="2600">
              <a:latin typeface="Calibri"/>
              <a:ea typeface="Calibri"/>
              <a:cs typeface="Calibri"/>
              <a:sym typeface="Calibri"/>
            </a:endParaRPr>
          </a:p>
        </p:txBody>
      </p:sp>
      <p:pic>
        <p:nvPicPr>
          <p:cNvPr id="450" name="Google Shape;450;p71"/>
          <p:cNvPicPr preferRelativeResize="0"/>
          <p:nvPr/>
        </p:nvPicPr>
        <p:blipFill>
          <a:blip r:embed="rId7">
            <a:alphaModFix/>
          </a:blip>
          <a:stretch>
            <a:fillRect/>
          </a:stretch>
        </p:blipFill>
        <p:spPr>
          <a:xfrm>
            <a:off x="7113180" y="0"/>
            <a:ext cx="2030819" cy="206271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endParaRPr/>
          </a:p>
        </p:txBody>
      </p:sp>
      <p:sp>
        <p:nvSpPr>
          <p:cNvPr id="456" name="Google Shape;456;p7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endParaRPr/>
          </a:p>
        </p:txBody>
      </p:sp>
      <p:pic>
        <p:nvPicPr>
          <p:cNvPr id="457" name="Google Shape;457;p72"/>
          <p:cNvPicPr preferRelativeResize="0"/>
          <p:nvPr/>
        </p:nvPicPr>
        <p:blipFill rotWithShape="1">
          <a:blip r:embed="rId3">
            <a:alphaModFix/>
          </a:blip>
          <a:srcRect/>
          <a:stretch/>
        </p:blipFill>
        <p:spPr>
          <a:xfrm>
            <a:off x="448997" y="216694"/>
            <a:ext cx="8246006" cy="477958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833" y="1949210"/>
            <a:ext cx="7912519" cy="2758011"/>
          </a:xfrm>
        </p:spPr>
        <p:txBody>
          <a:bodyPr anchor="t">
            <a:normAutofit/>
          </a:bodyPr>
          <a:lstStyle/>
          <a:p>
            <a:pPr marL="0" indent="0">
              <a:buNone/>
            </a:pPr>
            <a:r>
              <a:rPr lang="en-US" sz="1500" b="1" dirty="0">
                <a:solidFill>
                  <a:schemeClr val="tx1">
                    <a:alpha val="80000"/>
                  </a:schemeClr>
                </a:solidFill>
              </a:rPr>
              <a:t>Will Yancy M.A.Ed.</a:t>
            </a:r>
          </a:p>
          <a:p>
            <a:pPr marL="0" indent="0">
              <a:buNone/>
            </a:pPr>
            <a:r>
              <a:rPr lang="en-US" sz="1500" dirty="0">
                <a:solidFill>
                  <a:schemeClr val="tx1">
                    <a:alpha val="80000"/>
                  </a:schemeClr>
                </a:solidFill>
              </a:rPr>
              <a:t>Triumph Educational Center</a:t>
            </a:r>
          </a:p>
          <a:p>
            <a:pPr marL="0" indent="0">
              <a:buNone/>
            </a:pPr>
            <a:r>
              <a:rPr lang="en-US" sz="1500" dirty="0">
                <a:solidFill>
                  <a:schemeClr val="tx1">
                    <a:alpha val="80000"/>
                  </a:schemeClr>
                </a:solidFill>
              </a:rPr>
              <a:t>16105 Mateo Street</a:t>
            </a:r>
          </a:p>
          <a:p>
            <a:pPr marL="0" indent="0">
              <a:buNone/>
            </a:pPr>
            <a:r>
              <a:rPr lang="en-US" sz="1500" dirty="0">
                <a:solidFill>
                  <a:schemeClr val="tx1">
                    <a:alpha val="80000"/>
                  </a:schemeClr>
                </a:solidFill>
              </a:rPr>
              <a:t>San Leandro, CA, 94578</a:t>
            </a:r>
          </a:p>
          <a:p>
            <a:pPr marL="0" indent="0">
              <a:buNone/>
            </a:pPr>
            <a:r>
              <a:rPr lang="en-US" sz="1500" dirty="0">
                <a:solidFill>
                  <a:schemeClr val="tx1">
                    <a:alpha val="80000"/>
                  </a:schemeClr>
                </a:solidFill>
              </a:rPr>
              <a:t>510 504-0648</a:t>
            </a:r>
          </a:p>
          <a:p>
            <a:pPr marL="0" indent="0">
              <a:buNone/>
            </a:pPr>
            <a:r>
              <a:rPr lang="en-US" sz="1500" dirty="0">
                <a:solidFill>
                  <a:schemeClr val="tx1">
                    <a:alpha val="80000"/>
                  </a:schemeClr>
                </a:solidFill>
                <a:hlinkClick r:id="rId2"/>
              </a:rPr>
              <a:t>willyancy@triumphtogether.org</a:t>
            </a:r>
            <a:endParaRPr lang="en-US" sz="1500" dirty="0">
              <a:solidFill>
                <a:schemeClr val="tx1">
                  <a:alpha val="80000"/>
                </a:schemeClr>
              </a:solidFill>
            </a:endParaRPr>
          </a:p>
          <a:p>
            <a:pPr marL="0" indent="0">
              <a:buNone/>
            </a:pPr>
            <a:r>
              <a:rPr lang="en-US" sz="1500" dirty="0">
                <a:solidFill>
                  <a:schemeClr val="tx1">
                    <a:alpha val="80000"/>
                  </a:schemeClr>
                </a:solidFill>
                <a:hlinkClick r:id="rId3"/>
              </a:rPr>
              <a:t>www.triumphtogether.org</a:t>
            </a:r>
            <a:endParaRPr lang="en-US" sz="1500" dirty="0">
              <a:solidFill>
                <a:schemeClr val="tx1">
                  <a:alpha val="80000"/>
                </a:schemeClr>
              </a:solidFill>
            </a:endParaRPr>
          </a:p>
          <a:p>
            <a:pPr marL="0" indent="0">
              <a:buNone/>
            </a:pPr>
            <a:endParaRPr lang="en-US" sz="1500" dirty="0">
              <a:solidFill>
                <a:schemeClr val="tx1">
                  <a:alpha val="80000"/>
                </a:schemeClr>
              </a:solidFill>
            </a:endParaRPr>
          </a:p>
        </p:txBody>
      </p:sp>
      <p:pic>
        <p:nvPicPr>
          <p:cNvPr id="4" name="Picture 3" descr="A close up of a sign&#10;&#10;Description automatically generated">
            <a:extLst>
              <a:ext uri="{FF2B5EF4-FFF2-40B4-BE49-F238E27FC236}">
                <a16:creationId xmlns:a16="http://schemas.microsoft.com/office/drawing/2014/main" id="{AE459EDC-8D41-4F86-A068-2BD3F1C9BF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0384" y="4652459"/>
            <a:ext cx="423617" cy="423617"/>
          </a:xfrm>
          <a:prstGeom prst="rect">
            <a:avLst/>
          </a:prstGeom>
        </p:spPr>
      </p:pic>
      <p:pic>
        <p:nvPicPr>
          <p:cNvPr id="5" name="Picture 4">
            <a:extLst>
              <a:ext uri="{FF2B5EF4-FFF2-40B4-BE49-F238E27FC236}">
                <a16:creationId xmlns:a16="http://schemas.microsoft.com/office/drawing/2014/main" id="{CA640DBE-48F9-5FBA-4170-5FAF4A46AD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881" y="128030"/>
            <a:ext cx="4467045" cy="1821180"/>
          </a:xfrm>
          <a:prstGeom prst="rect">
            <a:avLst/>
          </a:prstGeom>
        </p:spPr>
      </p:pic>
    </p:spTree>
    <p:extLst>
      <p:ext uri="{BB962C8B-B14F-4D97-AF65-F5344CB8AC3E}">
        <p14:creationId xmlns:p14="http://schemas.microsoft.com/office/powerpoint/2010/main" val="342766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CD62-FEB7-44A8-7998-DD6513AA5DDD}"/>
              </a:ext>
            </a:extLst>
          </p:cNvPr>
          <p:cNvSpPr>
            <a:spLocks noGrp="1"/>
          </p:cNvSpPr>
          <p:nvPr>
            <p:ph type="title"/>
          </p:nvPr>
        </p:nvSpPr>
        <p:spPr>
          <a:xfrm>
            <a:off x="628650" y="273844"/>
            <a:ext cx="7886700" cy="676416"/>
          </a:xfrm>
        </p:spPr>
        <p:txBody>
          <a:bodyPr/>
          <a:lstStyle/>
          <a:p>
            <a:pPr algn="ctr"/>
            <a:r>
              <a:rPr lang="en-US" b="1" dirty="0"/>
              <a:t>Suggestion Resources for Faith Leaders</a:t>
            </a:r>
          </a:p>
        </p:txBody>
      </p:sp>
      <p:sp>
        <p:nvSpPr>
          <p:cNvPr id="3" name="Text Placeholder 2">
            <a:extLst>
              <a:ext uri="{FF2B5EF4-FFF2-40B4-BE49-F238E27FC236}">
                <a16:creationId xmlns:a16="http://schemas.microsoft.com/office/drawing/2014/main" id="{8E9AE807-6309-CCA1-3DA2-5ACDBE5DF6BD}"/>
              </a:ext>
            </a:extLst>
          </p:cNvPr>
          <p:cNvSpPr>
            <a:spLocks noGrp="1"/>
          </p:cNvSpPr>
          <p:nvPr>
            <p:ph type="body" idx="1"/>
          </p:nvPr>
        </p:nvSpPr>
        <p:spPr>
          <a:xfrm>
            <a:off x="143435" y="950260"/>
            <a:ext cx="8803341" cy="4193240"/>
          </a:xfrm>
        </p:spPr>
        <p:txBody>
          <a:bodyPr>
            <a:normAutofit lnSpcReduction="10000"/>
          </a:bodyPr>
          <a:lstStyle/>
          <a:p>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Domestic Violence and Faith Communities </a:t>
            </a:r>
            <a:r>
              <a:rPr lang="en-US" sz="2400" kern="100" dirty="0">
                <a:effectLst/>
                <a:latin typeface="Calibri" panose="020F0502020204030204" pitchFamily="34" charset="0"/>
                <a:ea typeface="Calibri" panose="020F0502020204030204" pitchFamily="34" charset="0"/>
                <a:cs typeface="Times New Roman" panose="02020603050405020304" pitchFamily="18" charset="0"/>
                <a:hlinkClick r:id="rId2"/>
              </a:rPr>
              <a:t>https://www.ny.gov/sites/default/files/atoms/files/Domestic_Violence_Guidebook_for_Faith_Leaders.pdf</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chemeClr val="accent1"/>
                </a:solidFill>
                <a:hlinkClick r:id="rId3">
                  <a:extLst>
                    <a:ext uri="{A12FA001-AC4F-418D-AE19-62706E023703}">
                      <ahyp:hlinkClr xmlns:ahyp="http://schemas.microsoft.com/office/drawing/2018/hyperlinkcolor" val="tx"/>
                    </a:ext>
                  </a:extLst>
                </a:hlinkClick>
              </a:rPr>
              <a:t>Https</a:t>
            </a:r>
            <a:r>
              <a:rPr lang="en-US" sz="2400" dirty="0">
                <a:solidFill>
                  <a:srgbClr val="0563C1"/>
                </a:solidFill>
                <a:hlinkClick r:id="rId3">
                  <a:extLst>
                    <a:ext uri="{A12FA001-AC4F-418D-AE19-62706E023703}">
                      <ahyp:hlinkClr xmlns:ahyp="http://schemas.microsoft.com/office/drawing/2018/hyperlinkcolor" val="tx"/>
                    </a:ext>
                  </a:extLst>
                </a:hlinkClick>
              </a:rPr>
              <a:t>://vawnet.org/sc/domestic-violence-and-religion</a:t>
            </a:r>
            <a:endParaRPr lang="en-US" sz="2400" dirty="0"/>
          </a:p>
          <a:p>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Religion &amp; domestic violence: books, web sites </a:t>
            </a:r>
            <a:r>
              <a:rPr lang="en-US" sz="2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http://www.ncdsv.org/images/Religiondomesticviolencebooks.pdf Agencies and Organizations </a:t>
            </a:r>
          </a:p>
          <a:p>
            <a:pPr marL="342900" indent="-342900">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CONNECT Faith: </a:t>
            </a:r>
            <a:r>
              <a:rPr lang="en-US" sz="2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4"/>
              </a:rPr>
              <a:t>http://www.connectnyc.org/program/connect-</a:t>
            </a:r>
            <a:r>
              <a:rPr lang="en-US" sz="2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5"/>
              </a:rPr>
              <a:t>  faith</a:t>
            </a:r>
            <a:endParaRPr lang="en-US" sz="24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Safe Havens Interfaith Partnership Against Domestic Violence</a:t>
            </a:r>
          </a:p>
          <a:p>
            <a:pPr marL="139700" indent="0">
              <a:buNone/>
            </a:pPr>
            <a:r>
              <a:rPr lang="en-US"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http://www. interfaithpartners.org/</a:t>
            </a:r>
          </a:p>
          <a:p>
            <a:pPr marL="139700" indent="0">
              <a:buNone/>
            </a:pPr>
            <a:endParaRPr lang="en-US" sz="2000" i="0" dirty="0">
              <a:solidFill>
                <a:srgbClr val="000000"/>
              </a:solidFill>
              <a:effectLst/>
              <a:latin typeface="Outfit"/>
            </a:endParaRPr>
          </a:p>
          <a:p>
            <a:pPr marL="139700" indent="0">
              <a:buNone/>
            </a:pPr>
            <a:endParaRPr lang="en-US"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dirty="0"/>
          </a:p>
        </p:txBody>
      </p:sp>
    </p:spTree>
    <p:extLst>
      <p:ext uri="{BB962C8B-B14F-4D97-AF65-F5344CB8AC3E}">
        <p14:creationId xmlns:p14="http://schemas.microsoft.com/office/powerpoint/2010/main" val="3614239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4"/>
          <p:cNvSpPr txBox="1">
            <a:spLocks noGrp="1"/>
          </p:cNvSpPr>
          <p:nvPr>
            <p:ph type="title"/>
          </p:nvPr>
        </p:nvSpPr>
        <p:spPr>
          <a:xfrm>
            <a:off x="471488" y="205383"/>
            <a:ext cx="5915100" cy="745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b="1" dirty="0"/>
              <a:t>National DV Resources</a:t>
            </a:r>
            <a:endParaRPr b="1" dirty="0"/>
          </a:p>
        </p:txBody>
      </p:sp>
      <p:sp>
        <p:nvSpPr>
          <p:cNvPr id="476" name="Google Shape;476;p74"/>
          <p:cNvSpPr txBox="1">
            <a:spLocks noGrp="1"/>
          </p:cNvSpPr>
          <p:nvPr>
            <p:ph type="body" idx="1"/>
          </p:nvPr>
        </p:nvSpPr>
        <p:spPr>
          <a:xfrm>
            <a:off x="471487" y="951183"/>
            <a:ext cx="8206347" cy="3986933"/>
          </a:xfrm>
          <a:prstGeom prst="rect">
            <a:avLst/>
          </a:prstGeom>
          <a:noFill/>
          <a:ln>
            <a:noFill/>
          </a:ln>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None/>
            </a:pPr>
            <a:endParaRPr sz="1000" b="1" dirty="0">
              <a:solidFill>
                <a:schemeClr val="tx1"/>
              </a:solidFill>
              <a:latin typeface="Calibri" panose="020F0502020204030204" pitchFamily="34" charset="0"/>
              <a:ea typeface="Arial"/>
              <a:cs typeface="Calibri" panose="020F0502020204030204" pitchFamily="34" charset="0"/>
              <a:sym typeface="Arial"/>
            </a:endParaRPr>
          </a:p>
          <a:p>
            <a:pPr marL="0" marR="0" indent="0" algn="l">
              <a:spcBef>
                <a:spcPts val="0"/>
              </a:spcBef>
              <a:spcAft>
                <a:spcPts val="800"/>
              </a:spcAft>
              <a:buNone/>
            </a:pPr>
            <a:r>
              <a:rPr lang="en-US" sz="2200" b="1" dirty="0">
                <a:effectLst/>
                <a:latin typeface="Calibri" panose="020F0502020204030204" pitchFamily="34" charset="0"/>
                <a:ea typeface="Calibri" panose="020F0502020204030204" pitchFamily="34" charset="0"/>
                <a:cs typeface="Calibri" panose="020F0502020204030204" pitchFamily="34" charset="0"/>
              </a:rPr>
              <a:t>National Family Justice Center (FJC)  – Alliance for Hope – </a:t>
            </a:r>
          </a:p>
          <a:p>
            <a:pPr marL="0" marR="0" algn="l">
              <a:spcBef>
                <a:spcPts val="0"/>
              </a:spcBef>
              <a:spcAft>
                <a:spcPts val="800"/>
              </a:spcAft>
            </a:pPr>
            <a:r>
              <a:rPr lang="en-US" sz="2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https://www.familyjusticecenter.org/</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l">
              <a:spcBef>
                <a:spcPts val="600"/>
              </a:spcBef>
              <a:spcAft>
                <a:spcPts val="800"/>
              </a:spcAft>
              <a:buNone/>
            </a:pPr>
            <a:r>
              <a:rPr lang="en-US" sz="2200" b="1" dirty="0">
                <a:effectLst/>
                <a:latin typeface="Calibri" panose="020F0502020204030204" pitchFamily="34" charset="0"/>
                <a:ea typeface="Calibri" panose="020F0502020204030204" pitchFamily="34" charset="0"/>
                <a:cs typeface="Calibri" panose="020F0502020204030204" pitchFamily="34" charset="0"/>
              </a:rPr>
              <a:t>National Domestic Violence Hotline – provides access to local DV resources for both victim and person who causes harm  </a:t>
            </a:r>
          </a:p>
          <a:p>
            <a:pPr marL="0" marR="0" algn="l">
              <a:spcBef>
                <a:spcPts val="0"/>
              </a:spcBef>
              <a:spcAft>
                <a:spcPts val="800"/>
              </a:spcAft>
            </a:pPr>
            <a:r>
              <a:rPr lang="en-US" sz="2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https://www.thehotline.org</a:t>
            </a:r>
            <a:r>
              <a:rPr lang="en-US" sz="22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US" sz="22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1-</a:t>
            </a:r>
            <a:r>
              <a:rPr lang="en-US" sz="2200" i="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800-799-7233</a:t>
            </a:r>
            <a:endParaRPr lang="en-US" sz="22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algn="l">
              <a:spcBef>
                <a:spcPts val="0"/>
              </a:spcBef>
              <a:spcAft>
                <a:spcPts val="800"/>
              </a:spcAft>
            </a:pPr>
            <a:r>
              <a:rPr lang="en-US" sz="2200" u="none"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en-US" sz="2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https://victims.ca.gov/board/trauma-recovery-centers/</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l">
              <a:spcBef>
                <a:spcPts val="600"/>
              </a:spcBef>
              <a:spcAft>
                <a:spcPts val="800"/>
              </a:spcAft>
              <a:buNone/>
            </a:pPr>
            <a:r>
              <a:rPr lang="en-US" sz="2200" b="1" dirty="0">
                <a:effectLst/>
                <a:latin typeface="Calibri" panose="020F0502020204030204" pitchFamily="34" charset="0"/>
                <a:ea typeface="Calibri" panose="020F0502020204030204" pitchFamily="34" charset="0"/>
                <a:cs typeface="Calibri" panose="020F0502020204030204" pitchFamily="34" charset="0"/>
              </a:rPr>
              <a:t>National Resource Center on Domestic Violence – resource and  national community based organization networks</a:t>
            </a:r>
          </a:p>
          <a:p>
            <a:pPr marL="0" marR="0" algn="l">
              <a:spcBef>
                <a:spcPts val="0"/>
              </a:spcBef>
              <a:spcAft>
                <a:spcPts val="800"/>
              </a:spcAft>
            </a:pPr>
            <a:r>
              <a:rPr lang="en-US" sz="2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https://www.nrcdv.org/</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177800" lvl="0" indent="-38100" algn="l" rtl="0">
              <a:lnSpc>
                <a:spcPct val="90000"/>
              </a:lnSpc>
              <a:spcBef>
                <a:spcPts val="0"/>
              </a:spcBef>
              <a:spcAft>
                <a:spcPts val="0"/>
              </a:spcAft>
              <a:buClr>
                <a:schemeClr val="dk1"/>
              </a:buClr>
              <a:buSzPts val="210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011E-252A-849A-309F-F873215980A4}"/>
              </a:ext>
            </a:extLst>
          </p:cNvPr>
          <p:cNvSpPr>
            <a:spLocks noGrp="1"/>
          </p:cNvSpPr>
          <p:nvPr>
            <p:ph type="title"/>
          </p:nvPr>
        </p:nvSpPr>
        <p:spPr/>
        <p:txBody>
          <a:bodyPr/>
          <a:lstStyle/>
          <a:p>
            <a:pPr algn="ctr"/>
            <a:r>
              <a:rPr lang="en-US" b="1" dirty="0"/>
              <a:t>California DV Resources</a:t>
            </a:r>
          </a:p>
        </p:txBody>
      </p:sp>
      <p:sp>
        <p:nvSpPr>
          <p:cNvPr id="3" name="Text Placeholder 2">
            <a:extLst>
              <a:ext uri="{FF2B5EF4-FFF2-40B4-BE49-F238E27FC236}">
                <a16:creationId xmlns:a16="http://schemas.microsoft.com/office/drawing/2014/main" id="{2BCA62CA-EF6D-FD70-43A9-E0D097EB44B5}"/>
              </a:ext>
            </a:extLst>
          </p:cNvPr>
          <p:cNvSpPr>
            <a:spLocks noGrp="1"/>
          </p:cNvSpPr>
          <p:nvPr>
            <p:ph type="body" idx="1"/>
          </p:nvPr>
        </p:nvSpPr>
        <p:spPr/>
        <p:txBody>
          <a:bodyPr>
            <a:normAutofit/>
          </a:bodyPr>
          <a:lstStyle/>
          <a:p>
            <a:r>
              <a:rPr lang="en-US" sz="2400" b="1" dirty="0">
                <a:solidFill>
                  <a:schemeClr val="tx1"/>
                </a:solidFill>
                <a:hlinkClick r:id="rId2">
                  <a:extLst>
                    <a:ext uri="{A12FA001-AC4F-418D-AE19-62706E023703}">
                      <ahyp:hlinkClr xmlns:ahyp="http://schemas.microsoft.com/office/drawing/2018/hyperlinkcolor" val="tx"/>
                    </a:ext>
                  </a:extLst>
                </a:hlinkClick>
              </a:rPr>
              <a:t>California Partnership to End Domestic Violence</a:t>
            </a:r>
          </a:p>
          <a:p>
            <a:r>
              <a:rPr lang="en-US" sz="2400" b="1" dirty="0">
                <a:solidFill>
                  <a:schemeClr val="accent1"/>
                </a:solidFill>
                <a:hlinkClick r:id="rId2">
                  <a:extLst>
                    <a:ext uri="{A12FA001-AC4F-418D-AE19-62706E023703}">
                      <ahyp:hlinkClr xmlns:ahyp="http://schemas.microsoft.com/office/drawing/2018/hyperlinkcolor" val="tx"/>
                    </a:ext>
                  </a:extLst>
                </a:hlinkClick>
              </a:rPr>
              <a:t>https://www.cpedv.org/domestic-violence-organizations-california</a:t>
            </a:r>
            <a:endParaRPr lang="en-US" sz="2400" b="1" dirty="0">
              <a:solidFill>
                <a:schemeClr val="accent1"/>
              </a:solidFill>
            </a:endParaRPr>
          </a:p>
          <a:p>
            <a:r>
              <a:rPr lang="en-US" sz="2400" i="0" dirty="0">
                <a:solidFill>
                  <a:schemeClr val="tx1"/>
                </a:solidFill>
                <a:effectLst/>
                <a:latin typeface="Calibri" panose="020F0502020204030204" pitchFamily="34" charset="0"/>
                <a:cs typeface="Calibri" panose="020F0502020204030204" pitchFamily="34" charset="0"/>
              </a:rPr>
              <a:t>Phone number 916-444-7163</a:t>
            </a:r>
          </a:p>
          <a:p>
            <a:pPr marL="139700" indent="0">
              <a:buNone/>
            </a:pPr>
            <a:endParaRPr lang="en-US" sz="2400" b="1" dirty="0">
              <a:solidFill>
                <a:schemeClr val="tx1"/>
              </a:solidFill>
              <a:latin typeface="Calibri" panose="020F0502020204030204" pitchFamily="34" charset="0"/>
              <a:cs typeface="Calibri" panose="020F0502020204030204" pitchFamily="34" charset="0"/>
            </a:endParaRPr>
          </a:p>
          <a:p>
            <a:pPr marL="139700" indent="0" algn="ctr">
              <a:buNone/>
            </a:pPr>
            <a:r>
              <a:rPr lang="en-US" sz="3200" b="1" i="0" dirty="0">
                <a:solidFill>
                  <a:schemeClr val="tx1"/>
                </a:solidFill>
                <a:effectLst/>
                <a:latin typeface="Calibri" panose="020F0502020204030204" pitchFamily="34" charset="0"/>
                <a:cs typeface="Calibri" panose="020F0502020204030204" pitchFamily="34" charset="0"/>
              </a:rPr>
              <a:t>This is a complete </a:t>
            </a:r>
            <a:r>
              <a:rPr lang="en-US" sz="3200" b="1" dirty="0">
                <a:solidFill>
                  <a:schemeClr val="tx1"/>
                </a:solidFill>
                <a:latin typeface="Calibri" panose="020F0502020204030204" pitchFamily="34" charset="0"/>
                <a:cs typeface="Calibri" panose="020F0502020204030204" pitchFamily="34" charset="0"/>
              </a:rPr>
              <a:t>g</a:t>
            </a:r>
            <a:r>
              <a:rPr lang="en-US" sz="3200" b="1" i="0" dirty="0">
                <a:solidFill>
                  <a:schemeClr val="tx1"/>
                </a:solidFill>
                <a:effectLst/>
                <a:latin typeface="Calibri" panose="020F0502020204030204" pitchFamily="34" charset="0"/>
                <a:cs typeface="Calibri" panose="020F0502020204030204" pitchFamily="34" charset="0"/>
              </a:rPr>
              <a:t>uide to DV Resources for the entire State of California</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8292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E445-97D6-0359-C7C4-175AC7F1D40F}"/>
              </a:ext>
            </a:extLst>
          </p:cNvPr>
          <p:cNvSpPr>
            <a:spLocks noGrp="1"/>
          </p:cNvSpPr>
          <p:nvPr>
            <p:ph type="title"/>
          </p:nvPr>
        </p:nvSpPr>
        <p:spPr>
          <a:xfrm>
            <a:off x="628650" y="273844"/>
            <a:ext cx="7886700" cy="461262"/>
          </a:xfrm>
        </p:spPr>
        <p:txBody>
          <a:bodyPr>
            <a:normAutofit fontScale="90000"/>
          </a:bodyPr>
          <a:lstStyle/>
          <a:p>
            <a:pPr algn="ctr"/>
            <a:r>
              <a:rPr lang="en-US" b="1" dirty="0"/>
              <a:t>Alameda County DV Resources</a:t>
            </a:r>
          </a:p>
        </p:txBody>
      </p:sp>
      <p:sp>
        <p:nvSpPr>
          <p:cNvPr id="3" name="Text Placeholder 2">
            <a:extLst>
              <a:ext uri="{FF2B5EF4-FFF2-40B4-BE49-F238E27FC236}">
                <a16:creationId xmlns:a16="http://schemas.microsoft.com/office/drawing/2014/main" id="{01213267-0BE4-3E1B-2F2B-2FCDFE53F56E}"/>
              </a:ext>
            </a:extLst>
          </p:cNvPr>
          <p:cNvSpPr>
            <a:spLocks noGrp="1"/>
          </p:cNvSpPr>
          <p:nvPr>
            <p:ph type="body" idx="1"/>
          </p:nvPr>
        </p:nvSpPr>
        <p:spPr>
          <a:xfrm>
            <a:off x="125507" y="735106"/>
            <a:ext cx="9018494" cy="4408394"/>
          </a:xfrm>
        </p:spPr>
        <p:txBody>
          <a:bodyPr/>
          <a:lstStyle/>
          <a:p>
            <a:pPr marL="139700" indent="0">
              <a:buNone/>
            </a:pPr>
            <a:r>
              <a:rPr lang="en" sz="2400" b="1" u="sng"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hlinkClick r:id="rId2">
                  <a:extLst>
                    <a:ext uri="{A12FA001-AC4F-418D-AE19-62706E023703}">
                      <ahyp:hlinkClr xmlns:ahyp="http://schemas.microsoft.com/office/drawing/2018/hyperlinkcolor" val="tx"/>
                    </a:ext>
                  </a:extLst>
                </a:hlinkClick>
              </a:rPr>
              <a:t>Crisis Resources for Alameda County</a:t>
            </a:r>
            <a:endParaRPr lang="en" sz="2400" b="1" u="sng"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endParaRPr lang="en" sz="2400" b="1" i="1" u="sng" dirty="0">
              <a:solidFill>
                <a:schemeClr val="hlink"/>
              </a:solidFill>
              <a:latin typeface="Arial"/>
              <a:ea typeface="Arial"/>
              <a:cs typeface="Arial"/>
              <a:sym typeface="Arial"/>
            </a:endParaRPr>
          </a:p>
          <a:p>
            <a:endParaRPr lang="en" sz="2400" b="1" i="1" u="sng" dirty="0">
              <a:solidFill>
                <a:schemeClr val="hlink"/>
              </a:solidFill>
              <a:latin typeface="Arial"/>
              <a:ea typeface="Arial"/>
              <a:cs typeface="Arial"/>
              <a:sym typeface="Arial"/>
            </a:endParaRPr>
          </a:p>
          <a:p>
            <a:endParaRPr lang="en-US" sz="2400" b="1" u="sng" dirty="0">
              <a:solidFill>
                <a:schemeClr val="hlink"/>
              </a:solidFill>
              <a:latin typeface="Arial"/>
              <a:ea typeface="Arial"/>
              <a:cs typeface="Arial"/>
              <a:sym typeface="Arial"/>
            </a:endParaRPr>
          </a:p>
        </p:txBody>
      </p:sp>
      <p:sp>
        <p:nvSpPr>
          <p:cNvPr id="5" name="TextBox 4">
            <a:extLst>
              <a:ext uri="{FF2B5EF4-FFF2-40B4-BE49-F238E27FC236}">
                <a16:creationId xmlns:a16="http://schemas.microsoft.com/office/drawing/2014/main" id="{C66FB81C-0407-0123-C1AD-965152E592D6}"/>
              </a:ext>
            </a:extLst>
          </p:cNvPr>
          <p:cNvSpPr txBox="1"/>
          <p:nvPr/>
        </p:nvSpPr>
        <p:spPr>
          <a:xfrm>
            <a:off x="248355" y="1196368"/>
            <a:ext cx="8895645" cy="4896725"/>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800"/>
              <a:buFont typeface="Arial"/>
              <a:buNone/>
            </a:pPr>
            <a:r>
              <a:rPr lang="en-US" sz="2000" b="1" i="1" u="sng" dirty="0">
                <a:solidFill>
                  <a:schemeClr val="accent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https://drive.google.com/file/d/1PwKYlePhPwscm7J6FHB-clOJsNtJ5iO5/view</a:t>
            </a:r>
          </a:p>
          <a:p>
            <a:pPr marL="0" lvl="0" indent="0" algn="l" rtl="0">
              <a:lnSpc>
                <a:spcPct val="115000"/>
              </a:lnSpc>
              <a:spcBef>
                <a:spcPts val="1200"/>
              </a:spcBef>
              <a:spcAft>
                <a:spcPts val="0"/>
              </a:spcAft>
              <a:buClr>
                <a:schemeClr val="dk1"/>
              </a:buClr>
              <a:buSzPts val="800"/>
              <a:buFont typeface="Arial"/>
              <a:buNone/>
            </a:pPr>
            <a:r>
              <a:rPr lang="en-US" sz="2400" b="1" u="sng" dirty="0">
                <a:solidFill>
                  <a:schemeClr val="tx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Domestic Violence Resource Guide for Alameda County </a:t>
            </a:r>
            <a:endParaRPr lang="en-US" sz="2400" b="1" u="sng" dirty="0">
              <a:solidFill>
                <a:schemeClr val="tx1"/>
              </a:solidFill>
              <a:latin typeface="Calibri" panose="020F0502020204030204" pitchFamily="34" charset="0"/>
              <a:cs typeface="Calibri" panose="020F0502020204030204" pitchFamily="34" charset="0"/>
              <a:sym typeface="Arial"/>
            </a:endParaRPr>
          </a:p>
          <a:p>
            <a:pPr marL="0" lvl="0" indent="0" algn="l" rtl="0">
              <a:lnSpc>
                <a:spcPct val="115000"/>
              </a:lnSpc>
              <a:spcBef>
                <a:spcPts val="0"/>
              </a:spcBef>
              <a:spcAft>
                <a:spcPts val="0"/>
              </a:spcAft>
              <a:buClr>
                <a:schemeClr val="dk1"/>
              </a:buClr>
              <a:buSzPts val="800"/>
              <a:buFont typeface="Arial"/>
              <a:buNone/>
            </a:pPr>
            <a:r>
              <a:rPr lang="en-US" sz="2000" b="1" i="1" u="sng" dirty="0">
                <a:solidFill>
                  <a:srgbClr val="0563C1"/>
                </a:solidFill>
                <a:latin typeface="Calibri" panose="020F0502020204030204" pitchFamily="34" charset="0"/>
                <a:cs typeface="Calibri" panose="020F0502020204030204" pitchFamily="34" charset="0"/>
                <a:sym typeface="Arial"/>
              </a:rPr>
              <a:t>https://drive.google.com/file/d/1OFh2X8UPxf0mBHk2VcUmPiqUIfmiMX3D/view</a:t>
            </a:r>
          </a:p>
          <a:p>
            <a:pPr marL="0" lvl="0" indent="0" algn="l" rtl="0">
              <a:lnSpc>
                <a:spcPct val="115000"/>
              </a:lnSpc>
              <a:spcBef>
                <a:spcPts val="1200"/>
              </a:spcBef>
              <a:spcAft>
                <a:spcPts val="0"/>
              </a:spcAft>
              <a:buClr>
                <a:schemeClr val="dk1"/>
              </a:buClr>
              <a:buSzPts val="800"/>
              <a:buFont typeface="Arial"/>
              <a:buNone/>
            </a:pPr>
            <a:r>
              <a:rPr lang="en-US" sz="2400" b="1" u="sng" dirty="0">
                <a:solidFill>
                  <a:schemeClr val="tx1"/>
                </a:solidFill>
                <a:latin typeface="Calibri" panose="020F0502020204030204" pitchFamily="34" charset="0"/>
                <a:cs typeface="Calibri" panose="020F0502020204030204" pitchFamily="34" charset="0"/>
                <a:sym typeface="Arial"/>
              </a:rPr>
              <a:t>Batterer’s Intervention Programs in Alameda County</a:t>
            </a:r>
          </a:p>
          <a:p>
            <a:pPr marL="0" lvl="0" indent="0" algn="l" rtl="0">
              <a:lnSpc>
                <a:spcPct val="115000"/>
              </a:lnSpc>
              <a:spcBef>
                <a:spcPts val="0"/>
              </a:spcBef>
              <a:spcAft>
                <a:spcPts val="0"/>
              </a:spcAft>
              <a:buClr>
                <a:schemeClr val="dk1"/>
              </a:buClr>
              <a:buSzPts val="800"/>
              <a:buFont typeface="Arial"/>
              <a:buNone/>
            </a:pPr>
            <a:r>
              <a:rPr lang="en-US" sz="2000" b="1" i="1" u="sng" dirty="0">
                <a:latin typeface="Calibri" panose="020F0502020204030204" pitchFamily="34" charset="0"/>
                <a:cs typeface="Calibri" panose="020F0502020204030204" pitchFamily="34" charset="0"/>
                <a:hlinkClick r:id="rId4"/>
              </a:rPr>
              <a:t>https://www.acgov.org/probation/documents/DVPROVIDERSLIST.pdf</a:t>
            </a:r>
            <a:endParaRPr lang="en-US" sz="2000" b="1" i="1" u="sng"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800"/>
              <a:buFont typeface="Arial"/>
              <a:buNone/>
            </a:pPr>
            <a:endParaRPr lang="en-US" sz="2400" b="1" i="0" cap="all" dirty="0">
              <a:solidFill>
                <a:srgbClr val="3B332C"/>
              </a:solidFill>
              <a:effectLst/>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Clr>
                <a:schemeClr val="dk1"/>
              </a:buClr>
              <a:buSzPts val="800"/>
              <a:buFont typeface="Arial"/>
              <a:buNone/>
            </a:pPr>
            <a:r>
              <a:rPr lang="en-US" sz="2400" b="1" i="0" cap="all" dirty="0">
                <a:solidFill>
                  <a:schemeClr val="tx1"/>
                </a:solidFill>
                <a:effectLst/>
                <a:latin typeface="Calibri" panose="020F0502020204030204" pitchFamily="34" charset="0"/>
                <a:cs typeface="Calibri" panose="020F0502020204030204" pitchFamily="34" charset="0"/>
              </a:rPr>
              <a:t>CRISIS SUPPORT SERVICES  - 24 HOUR CRISIS LINE:</a:t>
            </a:r>
          </a:p>
          <a:p>
            <a:pPr marL="0" lvl="0" indent="0" algn="ctr" rtl="0">
              <a:lnSpc>
                <a:spcPct val="115000"/>
              </a:lnSpc>
              <a:spcBef>
                <a:spcPts val="0"/>
              </a:spcBef>
              <a:spcAft>
                <a:spcPts val="0"/>
              </a:spcAft>
              <a:buClr>
                <a:schemeClr val="dk1"/>
              </a:buClr>
              <a:buSzPts val="800"/>
              <a:buFont typeface="Arial"/>
              <a:buNone/>
            </a:pPr>
            <a:r>
              <a:rPr lang="en-US" sz="3200" b="1" i="0" strike="noStrike" dirty="0">
                <a:solidFill>
                  <a:srgbClr val="333333"/>
                </a:solidFill>
                <a:effectLst/>
                <a:latin typeface="Calibri" panose="020F0502020204030204" pitchFamily="34" charset="0"/>
                <a:cs typeface="Calibri" panose="020F0502020204030204" pitchFamily="34" charset="0"/>
                <a:hlinkClick r:id="rId5"/>
              </a:rPr>
              <a:t>1-800-309-2131</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marL="0" marR="0" algn="l">
              <a:spcBef>
                <a:spcPts val="0"/>
              </a:spcBef>
              <a:spcAft>
                <a:spcPts val="800"/>
              </a:spcAft>
            </a:pPr>
            <a:endParaRPr lang="en-US" dirty="0">
              <a:latin typeface="Times New Roman" panose="02020603050405020304" pitchFamily="18" charset="0"/>
              <a:ea typeface="Calibri" panose="020F0502020204030204" pitchFamily="34" charset="0"/>
            </a:endParaRPr>
          </a:p>
          <a:p>
            <a:pPr marL="0" marR="0" algn="l">
              <a:spcBef>
                <a:spcPts val="0"/>
              </a:spcBef>
              <a:spcAft>
                <a:spcPts val="800"/>
              </a:spcAft>
            </a:pPr>
            <a:endParaRPr lang="en-US" sz="1400" dirty="0">
              <a:effectLst/>
              <a:latin typeface="Times New Roman" panose="02020603050405020304" pitchFamily="18" charset="0"/>
              <a:ea typeface="Calibri" panose="020F0502020204030204" pitchFamily="34" charset="0"/>
            </a:endParaRPr>
          </a:p>
          <a:p>
            <a:pPr marL="0" marR="0" algn="l">
              <a:spcBef>
                <a:spcPts val="0"/>
              </a:spcBef>
              <a:spcAft>
                <a:spcPts val="800"/>
              </a:spcAft>
            </a:pPr>
            <a:endParaRPr lang="en-US" sz="1400" dirty="0">
              <a:effectLst/>
              <a:latin typeface="Times New Roman" panose="02020603050405020304" pitchFamily="18" charset="0"/>
              <a:ea typeface="Calibri" panose="020F0502020204030204" pitchFamily="34" charset="0"/>
            </a:endParaRPr>
          </a:p>
          <a:p>
            <a:pPr marL="0" marR="0" algn="l">
              <a:spcBef>
                <a:spcPts val="0"/>
              </a:spcBef>
              <a:spcAft>
                <a:spcPts val="800"/>
              </a:spcAft>
            </a:pPr>
            <a:r>
              <a:rPr lang="en-US" sz="1400" dirty="0">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087660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E0FF-A3A3-BEAC-8861-90944550ABF2}"/>
              </a:ext>
            </a:extLst>
          </p:cNvPr>
          <p:cNvSpPr>
            <a:spLocks noGrp="1"/>
          </p:cNvSpPr>
          <p:nvPr>
            <p:ph type="title"/>
          </p:nvPr>
        </p:nvSpPr>
        <p:spPr>
          <a:xfrm>
            <a:off x="628650" y="273844"/>
            <a:ext cx="7886700" cy="922778"/>
          </a:xfrm>
        </p:spPr>
        <p:txBody>
          <a:bodyPr/>
          <a:lstStyle/>
          <a:p>
            <a:pPr algn="ctr"/>
            <a:r>
              <a:rPr lang="en-US" b="1" dirty="0"/>
              <a:t>Marin County DV Resources</a:t>
            </a:r>
          </a:p>
        </p:txBody>
      </p:sp>
      <p:sp>
        <p:nvSpPr>
          <p:cNvPr id="3" name="Text Placeholder 2">
            <a:extLst>
              <a:ext uri="{FF2B5EF4-FFF2-40B4-BE49-F238E27FC236}">
                <a16:creationId xmlns:a16="http://schemas.microsoft.com/office/drawing/2014/main" id="{F7FE372F-EC64-21E1-7F07-4C062C71D7B1}"/>
              </a:ext>
            </a:extLst>
          </p:cNvPr>
          <p:cNvSpPr>
            <a:spLocks noGrp="1"/>
          </p:cNvSpPr>
          <p:nvPr>
            <p:ph type="body" idx="1"/>
          </p:nvPr>
        </p:nvSpPr>
        <p:spPr>
          <a:xfrm>
            <a:off x="215153" y="1095022"/>
            <a:ext cx="8695765" cy="3774633"/>
          </a:xfrm>
        </p:spPr>
        <p:txBody>
          <a:bodyPr>
            <a:normAutofit/>
          </a:bodyPr>
          <a:lstStyle/>
          <a:p>
            <a:r>
              <a:rPr lang="en-US" sz="2500" b="1" u="sng" dirty="0">
                <a:solidFill>
                  <a:schemeClr val="hlink"/>
                </a:solidFill>
                <a:latin typeface="Calibri" panose="020F0502020204030204" pitchFamily="34" charset="0"/>
                <a:ea typeface="Calibri" panose="020F0502020204030204" pitchFamily="34" charset="0"/>
                <a:cs typeface="Calibri" panose="020F0502020204030204" pitchFamily="34" charset="0"/>
                <a:sym typeface="Arial"/>
              </a:rPr>
              <a:t>https://centerfordomesticpeace.org/</a:t>
            </a:r>
            <a:endParaRPr lang="en" sz="2500" b="1" u="sng" dirty="0">
              <a:solidFill>
                <a:schemeClr val="hlink"/>
              </a:solidFill>
              <a:latin typeface="Calibri" panose="020F0502020204030204" pitchFamily="34" charset="0"/>
              <a:ea typeface="Calibri" panose="020F0502020204030204" pitchFamily="34" charset="0"/>
              <a:cs typeface="Calibri" panose="020F0502020204030204" pitchFamily="34" charset="0"/>
              <a:sym typeface="Arial"/>
            </a:endParaRPr>
          </a:p>
          <a:p>
            <a:r>
              <a:rPr lang="en-US" sz="2500" b="1" dirty="0">
                <a:latin typeface="Calibri" panose="020F0502020204030204" pitchFamily="34" charset="0"/>
                <a:ea typeface="Calibri" panose="020F0502020204030204" pitchFamily="34" charset="0"/>
                <a:cs typeface="Calibri" panose="020F0502020204030204" pitchFamily="34" charset="0"/>
              </a:rPr>
              <a:t>24 hour DV crisis line </a:t>
            </a:r>
            <a:r>
              <a:rPr lang="en-US" sz="2500" b="1" dirty="0">
                <a:solidFill>
                  <a:srgbClr val="D8D8D8"/>
                </a:solidFill>
                <a:latin typeface="Calibri" panose="020F0502020204030204" pitchFamily="34" charset="0"/>
                <a:ea typeface="Calibri" panose="020F0502020204030204" pitchFamily="34" charset="0"/>
                <a:cs typeface="Calibri" panose="020F0502020204030204" pitchFamily="34" charset="0"/>
              </a:rPr>
              <a:t> </a:t>
            </a:r>
            <a:r>
              <a:rPr lang="en-US" sz="2500" b="1" i="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415.924.6616</a:t>
            </a:r>
          </a:p>
          <a:p>
            <a:r>
              <a:rPr lang="en-US" sz="25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Therapy and support groups: 415-526-2553 </a:t>
            </a:r>
            <a:endParaRPr lang="en-US" sz="2500" b="1" i="0" dirty="0">
              <a:effectLst/>
              <a:latin typeface="Calibri" panose="020F0502020204030204" pitchFamily="34" charset="0"/>
              <a:ea typeface="Calibri" panose="020F0502020204030204" pitchFamily="34" charset="0"/>
              <a:cs typeface="Calibri" panose="020F0502020204030204" pitchFamily="34" charset="0"/>
            </a:endParaRPr>
          </a:p>
          <a:p>
            <a:r>
              <a:rPr lang="en-US" sz="2500" b="1" i="0" dirty="0" err="1">
                <a:solidFill>
                  <a:srgbClr val="292929"/>
                </a:solidFill>
                <a:effectLst/>
                <a:latin typeface="Calibri" panose="020F0502020204030204" pitchFamily="34" charset="0"/>
                <a:ea typeface="Calibri" panose="020F0502020204030204" pitchFamily="34" charset="0"/>
                <a:cs typeface="Calibri" panose="020F0502020204030204" pitchFamily="34" charset="0"/>
              </a:rPr>
              <a:t>ManKind</a:t>
            </a:r>
            <a:r>
              <a:rPr lang="en-US" sz="2500" b="0" i="0"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 </a:t>
            </a:r>
            <a:r>
              <a:rPr lang="en-US" sz="2500" b="1" i="0"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Program 415.457.6760 - Men’s </a:t>
            </a:r>
            <a:r>
              <a:rPr lang="en-US" sz="2500" b="1" dirty="0">
                <a:solidFill>
                  <a:srgbClr val="292929"/>
                </a:solidFill>
                <a:latin typeface="Calibri" panose="020F0502020204030204" pitchFamily="34" charset="0"/>
                <a:ea typeface="Calibri" panose="020F0502020204030204" pitchFamily="34" charset="0"/>
                <a:cs typeface="Calibri" panose="020F0502020204030204" pitchFamily="34" charset="0"/>
              </a:rPr>
              <a:t>v</a:t>
            </a:r>
            <a:r>
              <a:rPr lang="en-US" sz="2500" b="1" i="0"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iolence </a:t>
            </a:r>
            <a:r>
              <a:rPr lang="en-US" sz="2500" b="1" dirty="0">
                <a:solidFill>
                  <a:srgbClr val="292929"/>
                </a:solidFill>
                <a:latin typeface="Calibri" panose="020F0502020204030204" pitchFamily="34" charset="0"/>
                <a:ea typeface="Calibri" panose="020F0502020204030204" pitchFamily="34" charset="0"/>
                <a:cs typeface="Calibri" panose="020F0502020204030204" pitchFamily="34" charset="0"/>
              </a:rPr>
              <a:t>p</a:t>
            </a:r>
            <a:r>
              <a:rPr lang="en-US" sz="2500" b="1" i="0"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revention</a:t>
            </a:r>
            <a:endParaRPr lang="en-US" sz="2500" b="1" i="0" dirty="0">
              <a:solidFill>
                <a:srgbClr val="D8D8D8"/>
              </a:solidFill>
              <a:effectLst/>
              <a:latin typeface="Calibri" panose="020F0502020204030204" pitchFamily="34" charset="0"/>
              <a:ea typeface="Calibri" panose="020F0502020204030204" pitchFamily="34" charset="0"/>
              <a:cs typeface="Calibri" panose="020F0502020204030204" pitchFamily="34" charset="0"/>
            </a:endParaRPr>
          </a:p>
          <a:p>
            <a:r>
              <a:rPr lang="en-US" sz="2500" b="1" i="0"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Marin Youth Services</a:t>
            </a:r>
            <a:r>
              <a:rPr lang="en-US" sz="2500" b="0" i="0"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 </a:t>
            </a:r>
            <a:r>
              <a:rPr lang="en-US" sz="2500" b="1" i="0"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Text Line 415.526.2557</a:t>
            </a:r>
            <a:endParaRPr lang="en-US" sz="2500" b="1" i="0" dirty="0">
              <a:solidFill>
                <a:srgbClr val="D8D8D8"/>
              </a:solidFill>
              <a:effectLst/>
              <a:latin typeface="Calibri" panose="020F0502020204030204" pitchFamily="34" charset="0"/>
              <a:ea typeface="Calibri" panose="020F0502020204030204" pitchFamily="34" charset="0"/>
              <a:cs typeface="Calibri" panose="020F0502020204030204" pitchFamily="34" charset="0"/>
            </a:endParaRPr>
          </a:p>
          <a:p>
            <a:r>
              <a:rPr lang="en-US" sz="25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Community Violence Solutions  </a:t>
            </a:r>
            <a:r>
              <a:rPr lang="en-US" sz="25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rPr>
              <a:t>https://cvsolutions.org/</a:t>
            </a:r>
            <a:endParaRPr lang="en-US" sz="25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2500" b="1" i="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1-800-670-7273</a:t>
            </a:r>
          </a:p>
          <a:p>
            <a:pPr marL="139700" indent="0">
              <a:buNone/>
            </a:pPr>
            <a:endParaRPr lang="en-US" sz="2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635851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21B1-9A6B-DE1B-4F80-A6A73B02A879}"/>
              </a:ext>
            </a:extLst>
          </p:cNvPr>
          <p:cNvSpPr>
            <a:spLocks noGrp="1"/>
          </p:cNvSpPr>
          <p:nvPr>
            <p:ph type="title"/>
          </p:nvPr>
        </p:nvSpPr>
        <p:spPr>
          <a:xfrm>
            <a:off x="628650" y="273844"/>
            <a:ext cx="7886700" cy="748132"/>
          </a:xfrm>
        </p:spPr>
        <p:txBody>
          <a:bodyPr/>
          <a:lstStyle/>
          <a:p>
            <a:pPr algn="ctr"/>
            <a:r>
              <a:rPr lang="en-US" b="1" dirty="0"/>
              <a:t>Contra Costs DV Resources</a:t>
            </a:r>
          </a:p>
        </p:txBody>
      </p:sp>
      <p:sp>
        <p:nvSpPr>
          <p:cNvPr id="3" name="Text Placeholder 2">
            <a:extLst>
              <a:ext uri="{FF2B5EF4-FFF2-40B4-BE49-F238E27FC236}">
                <a16:creationId xmlns:a16="http://schemas.microsoft.com/office/drawing/2014/main" id="{AE9FF9D0-860E-12D0-8650-884FF8DA9D2D}"/>
              </a:ext>
            </a:extLst>
          </p:cNvPr>
          <p:cNvSpPr>
            <a:spLocks noGrp="1"/>
          </p:cNvSpPr>
          <p:nvPr>
            <p:ph type="body" idx="1"/>
          </p:nvPr>
        </p:nvSpPr>
        <p:spPr>
          <a:xfrm>
            <a:off x="340659" y="1021976"/>
            <a:ext cx="8588187" cy="4589930"/>
          </a:xfrm>
        </p:spPr>
        <p:txBody>
          <a:bodyPr>
            <a:normAutofit/>
          </a:bodyPr>
          <a:lstStyle/>
          <a:p>
            <a:r>
              <a:rPr lang="en-US" sz="2200" dirty="0"/>
              <a:t>Stand For Families Free of Violence </a:t>
            </a:r>
          </a:p>
          <a:p>
            <a:r>
              <a:rPr lang="en-US" sz="2200" b="1" dirty="0">
                <a:solidFill>
                  <a:schemeClr val="accent1"/>
                </a:solidFill>
                <a:hlinkClick r:id="rId2">
                  <a:extLst>
                    <a:ext uri="{A12FA001-AC4F-418D-AE19-62706E023703}">
                      <ahyp:hlinkClr xmlns:ahyp="http://schemas.microsoft.com/office/drawing/2018/hyperlinkcolor" val="tx"/>
                    </a:ext>
                  </a:extLst>
                </a:hlinkClick>
              </a:rPr>
              <a:t>https://www.standffov.org/resources-and-information/</a:t>
            </a:r>
            <a:endParaRPr lang="en-US" sz="2200" b="1" dirty="0">
              <a:solidFill>
                <a:schemeClr val="accent1"/>
              </a:solidFill>
            </a:endParaRPr>
          </a:p>
          <a:p>
            <a:r>
              <a:rPr lang="en-US" sz="22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24/7 Crisis and Support line: </a:t>
            </a:r>
            <a:r>
              <a:rPr lang="en-US" sz="2200" b="1"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888-215-5555</a:t>
            </a:r>
          </a:p>
          <a:p>
            <a:r>
              <a:rPr lang="en-US" sz="22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Children’s Counseling Program: </a:t>
            </a:r>
            <a:r>
              <a:rPr lang="en-US" sz="2200" b="1"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925-222-2132</a:t>
            </a:r>
          </a:p>
          <a:p>
            <a:r>
              <a:rPr lang="en-US" sz="22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Contra Costa County Mental Health Services: </a:t>
            </a:r>
            <a:r>
              <a:rPr lang="en-US" sz="2200" b="1"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888-678-7277</a:t>
            </a:r>
          </a:p>
          <a:p>
            <a:r>
              <a:rPr lang="en-US" sz="22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Rainbow Community Center’s Clinical Services: </a:t>
            </a:r>
            <a:r>
              <a:rPr lang="en-US" sz="2200" b="1"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925-692-2056</a:t>
            </a:r>
          </a:p>
          <a:p>
            <a:r>
              <a:rPr lang="en-US" sz="220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Men’s Violence Prevention Group: </a:t>
            </a:r>
            <a:r>
              <a:rPr lang="en-US" sz="2200" b="1"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925-676-2968</a:t>
            </a:r>
            <a:endParaRPr lang="en-US" sz="2200" b="1" dirty="0">
              <a:solidFill>
                <a:srgbClr val="232323"/>
              </a:solidFill>
              <a:latin typeface="Calibri" panose="020F0502020204030204" pitchFamily="34" charset="0"/>
              <a:ea typeface="Calibri" panose="020F0502020204030204" pitchFamily="34" charset="0"/>
              <a:cs typeface="Calibri" panose="020F0502020204030204" pitchFamily="34" charset="0"/>
            </a:endParaRPr>
          </a:p>
          <a:p>
            <a:r>
              <a:rPr lang="en-US" sz="2200" b="0" i="0"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Contra Costa Family Justice Center</a:t>
            </a:r>
            <a:r>
              <a:rPr lang="en-US" sz="2200" b="0" i="0" u="none"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US" sz="2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2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92</a:t>
            </a: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5-</a:t>
            </a:r>
            <a:r>
              <a:rPr lang="en-US" sz="22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521-6366</a:t>
            </a:r>
            <a:r>
              <a:rPr lang="en-US" sz="2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(Central),</a:t>
            </a:r>
          </a:p>
          <a:p>
            <a:pPr marL="139700" indent="0">
              <a:buNone/>
            </a:pPr>
            <a:r>
              <a:rPr lang="en-US" sz="2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510</a:t>
            </a: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t>
            </a:r>
            <a:r>
              <a:rPr lang="en-US" sz="22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974-7200</a:t>
            </a:r>
            <a:r>
              <a:rPr lang="en-US" sz="2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(West)</a:t>
            </a:r>
          </a:p>
        </p:txBody>
      </p:sp>
    </p:spTree>
    <p:extLst>
      <p:ext uri="{BB962C8B-B14F-4D97-AF65-F5344CB8AC3E}">
        <p14:creationId xmlns:p14="http://schemas.microsoft.com/office/powerpoint/2010/main" val="358761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2"/>
          <p:cNvSpPr txBox="1">
            <a:spLocks noGrp="1"/>
          </p:cNvSpPr>
          <p:nvPr>
            <p:ph type="title"/>
          </p:nvPr>
        </p:nvSpPr>
        <p:spPr>
          <a:xfrm>
            <a:off x="668975" y="183200"/>
            <a:ext cx="3232500" cy="591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3500" b="1"/>
              <a:t>Misti Harrelson</a:t>
            </a:r>
            <a:endParaRPr sz="3500" b="1"/>
          </a:p>
        </p:txBody>
      </p:sp>
      <p:pic>
        <p:nvPicPr>
          <p:cNvPr id="304" name="Google Shape;304;p52"/>
          <p:cNvPicPr preferRelativeResize="0">
            <a:picLocks noGrp="1"/>
          </p:cNvPicPr>
          <p:nvPr>
            <p:ph type="body" idx="1"/>
          </p:nvPr>
        </p:nvPicPr>
        <p:blipFill rotWithShape="1">
          <a:blip r:embed="rId3">
            <a:alphaModFix/>
          </a:blip>
          <a:srcRect/>
          <a:stretch/>
        </p:blipFill>
        <p:spPr>
          <a:xfrm rot="5400000">
            <a:off x="182525" y="1392351"/>
            <a:ext cx="3911400" cy="2938500"/>
          </a:xfrm>
          <a:prstGeom prst="rect">
            <a:avLst/>
          </a:prstGeom>
          <a:noFill/>
          <a:ln>
            <a:noFill/>
          </a:ln>
        </p:spPr>
      </p:pic>
      <p:sp>
        <p:nvSpPr>
          <p:cNvPr id="305" name="Google Shape;305;p52"/>
          <p:cNvSpPr txBox="1">
            <a:spLocks noGrp="1"/>
          </p:cNvSpPr>
          <p:nvPr>
            <p:ph type="body" idx="2"/>
          </p:nvPr>
        </p:nvSpPr>
        <p:spPr>
          <a:xfrm>
            <a:off x="4100700" y="295800"/>
            <a:ext cx="4456800" cy="4847700"/>
          </a:xfrm>
          <a:prstGeom prst="rect">
            <a:avLst/>
          </a:prstGeom>
          <a:noFill/>
          <a:ln>
            <a:noFill/>
          </a:ln>
        </p:spPr>
        <p:txBody>
          <a:bodyPr spcFirstLastPara="1" wrap="square" lIns="68575" tIns="34275" rIns="68575" bIns="34275" anchor="t" anchorCtr="0">
            <a:normAutofit fontScale="77500" lnSpcReduction="20000"/>
          </a:bodyPr>
          <a:lstStyle/>
          <a:p>
            <a:pPr marL="177800" lvl="0" indent="-206216" algn="l" rtl="0">
              <a:lnSpc>
                <a:spcPct val="90000"/>
              </a:lnSpc>
              <a:spcBef>
                <a:spcPts val="0"/>
              </a:spcBef>
              <a:spcAft>
                <a:spcPts val="0"/>
              </a:spcAft>
              <a:buClr>
                <a:schemeClr val="dk1"/>
              </a:buClr>
              <a:buSzPct val="100000"/>
              <a:buChar char="•"/>
            </a:pPr>
            <a:r>
              <a:rPr lang="en" sz="2900" dirty="0">
                <a:latin typeface="Calibri"/>
                <a:ea typeface="Calibri"/>
                <a:cs typeface="Calibri"/>
                <a:sym typeface="Calibri"/>
              </a:rPr>
              <a:t>Survivor of 10 years of domestic abuse </a:t>
            </a:r>
            <a:endParaRPr dirty="0"/>
          </a:p>
          <a:p>
            <a:pPr marL="177800" lvl="0" indent="-206216" algn="l" rtl="0">
              <a:lnSpc>
                <a:spcPct val="90000"/>
              </a:lnSpc>
              <a:spcBef>
                <a:spcPts val="800"/>
              </a:spcBef>
              <a:spcAft>
                <a:spcPts val="0"/>
              </a:spcAft>
              <a:buClr>
                <a:schemeClr val="dk1"/>
              </a:buClr>
              <a:buSzPct val="100000"/>
              <a:buChar char="•"/>
            </a:pPr>
            <a:r>
              <a:rPr lang="en" sz="2900" dirty="0">
                <a:latin typeface="Calibri"/>
                <a:ea typeface="Calibri"/>
                <a:cs typeface="Calibri"/>
                <a:sym typeface="Calibri"/>
              </a:rPr>
              <a:t>Impact: extensive hospitalization, loss of one eye, multiple permanent physical injuries and emotional trauma</a:t>
            </a:r>
            <a:endParaRPr dirty="0"/>
          </a:p>
          <a:p>
            <a:pPr marL="177800" lvl="0" indent="-206216" algn="l" rtl="0">
              <a:lnSpc>
                <a:spcPct val="90000"/>
              </a:lnSpc>
              <a:spcBef>
                <a:spcPts val="800"/>
              </a:spcBef>
              <a:spcAft>
                <a:spcPts val="0"/>
              </a:spcAft>
              <a:buClr>
                <a:schemeClr val="dk1"/>
              </a:buClr>
              <a:buSzPct val="100000"/>
              <a:buChar char="•"/>
            </a:pPr>
            <a:r>
              <a:rPr lang="en" sz="2900" dirty="0">
                <a:latin typeface="Calibri"/>
                <a:ea typeface="Calibri"/>
                <a:cs typeface="Calibri"/>
                <a:sym typeface="Calibri"/>
              </a:rPr>
              <a:t>2020 Graduate with BA in Psychology, Cal State East Bay, Dean's List &amp; Honor Roll </a:t>
            </a:r>
            <a:endParaRPr dirty="0"/>
          </a:p>
          <a:p>
            <a:pPr marL="177800" lvl="0" indent="-206216" algn="l" rtl="0">
              <a:lnSpc>
                <a:spcPct val="90000"/>
              </a:lnSpc>
              <a:spcBef>
                <a:spcPts val="800"/>
              </a:spcBef>
              <a:spcAft>
                <a:spcPts val="0"/>
              </a:spcAft>
              <a:buClr>
                <a:schemeClr val="dk1"/>
              </a:buClr>
              <a:buSzPct val="100000"/>
              <a:buChar char="•"/>
            </a:pPr>
            <a:r>
              <a:rPr lang="en" sz="2900" dirty="0">
                <a:latin typeface="Calibri"/>
                <a:ea typeface="Calibri"/>
                <a:cs typeface="Calibri"/>
                <a:sym typeface="Calibri"/>
              </a:rPr>
              <a:t>Working towards Masters in Public Administration</a:t>
            </a:r>
            <a:endParaRPr dirty="0"/>
          </a:p>
          <a:p>
            <a:pPr marL="177800" lvl="0" indent="-206216" algn="l" rtl="0">
              <a:lnSpc>
                <a:spcPct val="90000"/>
              </a:lnSpc>
              <a:spcBef>
                <a:spcPts val="800"/>
              </a:spcBef>
              <a:spcAft>
                <a:spcPts val="0"/>
              </a:spcAft>
              <a:buClr>
                <a:schemeClr val="dk1"/>
              </a:buClr>
              <a:buSzPct val="100000"/>
              <a:buChar char="•"/>
            </a:pPr>
            <a:r>
              <a:rPr lang="en" sz="2900" dirty="0">
                <a:latin typeface="Calibri"/>
                <a:ea typeface="Calibri"/>
                <a:cs typeface="Calibri"/>
                <a:sym typeface="Calibri"/>
              </a:rPr>
              <a:t>Activist, Violence Prevention Advocate, Public Speaker &amp; Life Coach</a:t>
            </a:r>
            <a:endParaRPr sz="2900" dirty="0">
              <a:latin typeface="Calibri"/>
              <a:ea typeface="Calibri"/>
              <a:cs typeface="Calibri"/>
              <a:sym typeface="Calibri"/>
            </a:endParaRPr>
          </a:p>
          <a:p>
            <a:pPr marL="177800" lvl="0" indent="-206216" algn="l" rtl="0">
              <a:lnSpc>
                <a:spcPct val="90000"/>
              </a:lnSpc>
              <a:spcBef>
                <a:spcPts val="800"/>
              </a:spcBef>
              <a:spcAft>
                <a:spcPts val="0"/>
              </a:spcAft>
              <a:buSzPct val="100000"/>
              <a:buChar char="•"/>
            </a:pPr>
            <a:r>
              <a:rPr lang="en" sz="2900" dirty="0"/>
              <a:t>Employee of Alameda County District Attorney Victim Witness Division and Men Creating Peace</a:t>
            </a:r>
            <a:endParaRPr sz="2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945BD-E06D-11FF-45AB-0606ED5032A7}"/>
              </a:ext>
            </a:extLst>
          </p:cNvPr>
          <p:cNvSpPr>
            <a:spLocks noGrp="1"/>
          </p:cNvSpPr>
          <p:nvPr>
            <p:ph type="title"/>
          </p:nvPr>
        </p:nvSpPr>
        <p:spPr/>
        <p:txBody>
          <a:bodyPr/>
          <a:lstStyle/>
          <a:p>
            <a:pPr algn="ctr"/>
            <a:r>
              <a:rPr lang="en-US" b="1" dirty="0"/>
              <a:t>San Francisco County DV Resources</a:t>
            </a:r>
          </a:p>
        </p:txBody>
      </p:sp>
      <p:sp>
        <p:nvSpPr>
          <p:cNvPr id="3" name="Text Placeholder 2">
            <a:extLst>
              <a:ext uri="{FF2B5EF4-FFF2-40B4-BE49-F238E27FC236}">
                <a16:creationId xmlns:a16="http://schemas.microsoft.com/office/drawing/2014/main" id="{196AB67D-ADA8-D608-5978-45EA3D55D062}"/>
              </a:ext>
            </a:extLst>
          </p:cNvPr>
          <p:cNvSpPr>
            <a:spLocks noGrp="1"/>
          </p:cNvSpPr>
          <p:nvPr>
            <p:ph type="body" idx="1"/>
          </p:nvPr>
        </p:nvSpPr>
        <p:spPr>
          <a:xfrm>
            <a:off x="304799" y="1075764"/>
            <a:ext cx="8659907" cy="4067735"/>
          </a:xfrm>
        </p:spPr>
        <p:txBody>
          <a:bodyPr>
            <a:normAutofit fontScale="92500"/>
          </a:bodyPr>
          <a:lstStyle/>
          <a:p>
            <a:r>
              <a:rPr lang="en-US" sz="2400" dirty="0">
                <a:latin typeface="Calibri" panose="020F0502020204030204" pitchFamily="34" charset="0"/>
                <a:cs typeface="Calibri" panose="020F0502020204030204" pitchFamily="34" charset="0"/>
                <a:hlinkClick r:id="rId2"/>
              </a:rPr>
              <a:t>https://sf.gov/information/domestic-and-family-violence-resources</a:t>
            </a:r>
            <a:r>
              <a:rPr lang="en-US" sz="2400" dirty="0">
                <a:latin typeface="Calibri" panose="020F0502020204030204" pitchFamily="34" charset="0"/>
                <a:cs typeface="Calibri" panose="020F0502020204030204" pitchFamily="34" charset="0"/>
              </a:rPr>
              <a:t> </a:t>
            </a:r>
          </a:p>
          <a:p>
            <a:r>
              <a:rPr lang="en-US" sz="2400" dirty="0">
                <a:latin typeface="Calibri" panose="020F0502020204030204" pitchFamily="34" charset="0"/>
                <a:cs typeface="Calibri" panose="020F0502020204030204" pitchFamily="34" charset="0"/>
                <a:hlinkClick r:id="rId3"/>
              </a:rPr>
              <a:t>http://www.womaninc.org/</a:t>
            </a:r>
            <a:r>
              <a:rPr lang="en-US" sz="2400" dirty="0">
                <a:latin typeface="Calibri" panose="020F0502020204030204" pitchFamily="34" charset="0"/>
                <a:cs typeface="Calibri" panose="020F0502020204030204" pitchFamily="34" charset="0"/>
              </a:rPr>
              <a:t> </a:t>
            </a:r>
            <a:r>
              <a:rPr lang="en-US" sz="2400" b="0" i="0" dirty="0">
                <a:solidFill>
                  <a:srgbClr val="1C3E57"/>
                </a:solidFill>
                <a:effectLst/>
                <a:latin typeface="Calibri" panose="020F0502020204030204" pitchFamily="34" charset="0"/>
                <a:cs typeface="Calibri" panose="020F0502020204030204" pitchFamily="34" charset="0"/>
              </a:rPr>
              <a:t>24-Hour Crisis Line: </a:t>
            </a:r>
            <a:r>
              <a:rPr lang="en-US" sz="2400" b="0" i="0" dirty="0">
                <a:solidFill>
                  <a:srgbClr val="0C1464"/>
                </a:solidFill>
                <a:effectLst/>
                <a:latin typeface="Calibri" panose="020F0502020204030204" pitchFamily="34" charset="0"/>
                <a:cs typeface="Calibri" panose="020F0502020204030204" pitchFamily="34" charset="0"/>
                <a:hlinkClick r:id="rId4"/>
              </a:rPr>
              <a:t>415-864-4722</a:t>
            </a:r>
            <a:endParaRPr lang="en-US" sz="2400" b="0" i="0" dirty="0">
              <a:solidFill>
                <a:srgbClr val="0C1464"/>
              </a:solidFill>
              <a:effectLst/>
              <a:latin typeface="Calibri" panose="020F0502020204030204" pitchFamily="34" charset="0"/>
              <a:cs typeface="Calibri" panose="020F0502020204030204" pitchFamily="34" charset="0"/>
            </a:endParaRPr>
          </a:p>
          <a:p>
            <a:pPr>
              <a:buFont typeface="Arial" panose="020B0604020202020204" pitchFamily="34" charset="0"/>
              <a:buChar char="•"/>
            </a:pPr>
            <a:r>
              <a:rPr lang="en-US" sz="2400" b="1" dirty="0">
                <a:latin typeface="Calibri" panose="020F0502020204030204" pitchFamily="34" charset="0"/>
                <a:cs typeface="Calibri" panose="020F0502020204030204" pitchFamily="34" charset="0"/>
              </a:rPr>
              <a:t>Family &amp; Children Services Hotline </a:t>
            </a:r>
            <a:r>
              <a:rPr lang="en-US" sz="2400" dirty="0">
                <a:latin typeface="Calibri" panose="020F0502020204030204" pitchFamily="34" charset="0"/>
                <a:cs typeface="Calibri" panose="020F0502020204030204" pitchFamily="34" charset="0"/>
                <a:hlinkClick r:id="rId5"/>
              </a:rPr>
              <a:t>tel:800-856-5553</a:t>
            </a:r>
            <a:endParaRPr lang="en-US" sz="2400" dirty="0">
              <a:latin typeface="Calibri" panose="020F0502020204030204" pitchFamily="34" charset="0"/>
              <a:cs typeface="Calibri" panose="020F0502020204030204" pitchFamily="34" charset="0"/>
            </a:endParaRPr>
          </a:p>
          <a:p>
            <a:pPr>
              <a:buFont typeface="Arial" panose="020B0604020202020204" pitchFamily="34" charset="0"/>
              <a:buChar char="•"/>
            </a:pPr>
            <a:r>
              <a:rPr lang="es-ES" sz="2400" b="1" i="0" dirty="0">
                <a:solidFill>
                  <a:schemeClr val="tx1"/>
                </a:solidFill>
                <a:effectLst/>
                <a:latin typeface="Calibri" panose="020F0502020204030204" pitchFamily="34" charset="0"/>
                <a:cs typeface="Calibri" panose="020F0502020204030204" pitchFamily="34" charset="0"/>
              </a:rPr>
              <a:t>La Casa De Las Madres </a:t>
            </a:r>
            <a:r>
              <a:rPr lang="en-US" sz="2400" b="0" i="0" dirty="0">
                <a:solidFill>
                  <a:schemeClr val="tx1"/>
                </a:solidFill>
                <a:effectLst/>
                <a:latin typeface="Calibri" panose="020F0502020204030204" pitchFamily="34" charset="0"/>
                <a:cs typeface="Calibri" panose="020F0502020204030204" pitchFamily="34" charset="0"/>
              </a:rPr>
              <a:t>24-Hour Adult Crisis Line: </a:t>
            </a:r>
            <a:r>
              <a:rPr lang="en-US" sz="2400" b="0" i="0" dirty="0">
                <a:solidFill>
                  <a:schemeClr val="tx1"/>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877-503-1850</a:t>
            </a:r>
            <a:endParaRPr lang="es-ES" sz="2400" b="1" i="0" dirty="0">
              <a:solidFill>
                <a:schemeClr val="tx1"/>
              </a:solidFill>
              <a:effectLst/>
              <a:latin typeface="Calibri" panose="020F0502020204030204" pitchFamily="34" charset="0"/>
              <a:cs typeface="Calibri" panose="020F0502020204030204" pitchFamily="34" charset="0"/>
            </a:endParaRPr>
          </a:p>
          <a:p>
            <a:pPr>
              <a:buFont typeface="Arial" panose="020B0604020202020204" pitchFamily="34" charset="0"/>
              <a:buChar char="•"/>
            </a:pPr>
            <a:r>
              <a:rPr lang="en-US" sz="2400" b="1" i="0" dirty="0">
                <a:solidFill>
                  <a:schemeClr val="tx1"/>
                </a:solidFill>
                <a:effectLst/>
                <a:latin typeface="Calibri" panose="020F0502020204030204" pitchFamily="34" charset="0"/>
                <a:cs typeface="Calibri" panose="020F0502020204030204" pitchFamily="34" charset="0"/>
              </a:rPr>
              <a:t>Asian Women's Shelter </a:t>
            </a:r>
            <a:r>
              <a:rPr lang="en-US" sz="2400" b="0" i="0" dirty="0">
                <a:solidFill>
                  <a:srgbClr val="1C3E57"/>
                </a:solidFill>
                <a:effectLst/>
                <a:latin typeface="Calibri" panose="020F0502020204030204" pitchFamily="34" charset="0"/>
                <a:cs typeface="Calibri" panose="020F0502020204030204" pitchFamily="34" charset="0"/>
              </a:rPr>
              <a:t>24-Hour Crisis Line at </a:t>
            </a:r>
            <a:r>
              <a:rPr lang="en-US" sz="2400" b="0" i="0" dirty="0">
                <a:solidFill>
                  <a:srgbClr val="0C1464"/>
                </a:solidFill>
                <a:effectLst/>
                <a:latin typeface="Calibri" panose="020F0502020204030204" pitchFamily="34" charset="0"/>
                <a:cs typeface="Calibri" panose="020F0502020204030204" pitchFamily="34" charset="0"/>
                <a:hlinkClick r:id="rId7"/>
              </a:rPr>
              <a:t>877-751-0880</a:t>
            </a:r>
            <a:endParaRPr lang="en-US" sz="2400" b="1" i="0" dirty="0">
              <a:solidFill>
                <a:srgbClr val="1C3E57"/>
              </a:solidFill>
              <a:effectLst/>
              <a:latin typeface="Calibri" panose="020F0502020204030204" pitchFamily="34" charset="0"/>
              <a:cs typeface="Calibri" panose="020F0502020204030204" pitchFamily="34" charset="0"/>
            </a:endParaRPr>
          </a:p>
          <a:p>
            <a:pPr algn="l"/>
            <a:r>
              <a:rPr lang="en-US" sz="2400" b="1" i="0" dirty="0">
                <a:solidFill>
                  <a:srgbClr val="212123"/>
                </a:solidFill>
                <a:effectLst/>
                <a:latin typeface="Calibri" panose="020F0502020204030204" pitchFamily="34" charset="0"/>
                <a:cs typeface="Calibri" panose="020F0502020204030204" pitchFamily="34" charset="0"/>
              </a:rPr>
              <a:t>LGBTQ  Services </a:t>
            </a:r>
            <a:r>
              <a:rPr lang="en-US" sz="2400" b="1" i="0" u="none" strike="noStrike" dirty="0">
                <a:solidFill>
                  <a:srgbClr val="112F25"/>
                </a:solidFill>
                <a:effectLst/>
                <a:latin typeface="Calibri" panose="020F0502020204030204" pitchFamily="34" charset="0"/>
                <a:cs typeface="Calibri" panose="020F0502020204030204" pitchFamily="34" charset="0"/>
                <a:hlinkClick r:id="rId8" tooltip="Community Against Violence"/>
              </a:rPr>
              <a:t>Community United Against Violence</a:t>
            </a:r>
            <a:r>
              <a:rPr lang="en-US" sz="2400" b="1" i="0" dirty="0">
                <a:solidFill>
                  <a:srgbClr val="212123"/>
                </a:solidFill>
                <a:effectLst/>
                <a:latin typeface="Calibri" panose="020F0502020204030204" pitchFamily="34" charset="0"/>
                <a:cs typeface="Calibri" panose="020F0502020204030204" pitchFamily="34" charset="0"/>
              </a:rPr>
              <a:t> - </a:t>
            </a:r>
            <a:r>
              <a:rPr lang="en-US" sz="2400" b="1" i="0" u="none" strike="noStrike" dirty="0">
                <a:solidFill>
                  <a:srgbClr val="112F25"/>
                </a:solidFill>
                <a:effectLst/>
                <a:latin typeface="Calibri" panose="020F0502020204030204" pitchFamily="34" charset="0"/>
                <a:cs typeface="Calibri" panose="020F0502020204030204" pitchFamily="34" charset="0"/>
                <a:hlinkClick r:id="rId9"/>
              </a:rPr>
              <a:t>(415) 777-5500</a:t>
            </a:r>
            <a:endParaRPr lang="en-US" sz="2400" b="1" i="0" u="none" strike="noStrike" dirty="0">
              <a:solidFill>
                <a:srgbClr val="112F25"/>
              </a:solidFill>
              <a:effectLst/>
              <a:latin typeface="Calibri" panose="020F0502020204030204" pitchFamily="34" charset="0"/>
              <a:cs typeface="Calibri" panose="020F0502020204030204" pitchFamily="34" charset="0"/>
            </a:endParaRPr>
          </a:p>
          <a:p>
            <a:pPr algn="l"/>
            <a:r>
              <a:rPr lang="en-US" sz="2400" b="1" i="0" dirty="0">
                <a:solidFill>
                  <a:srgbClr val="112F25"/>
                </a:solidFill>
                <a:effectLst/>
                <a:latin typeface="Calibri" panose="020F0502020204030204" pitchFamily="34" charset="0"/>
                <a:cs typeface="Calibri" panose="020F0502020204030204" pitchFamily="34" charset="0"/>
              </a:rPr>
              <a:t>SFSD Survivor Restoration Program </a:t>
            </a:r>
            <a:r>
              <a:rPr lang="en-US" sz="2400" b="1" i="0" u="none" strike="noStrike" dirty="0">
                <a:solidFill>
                  <a:srgbClr val="1A644B"/>
                </a:solidFill>
                <a:effectLst/>
                <a:latin typeface="Calibri" panose="020F0502020204030204" pitchFamily="34" charset="0"/>
                <a:cs typeface="Calibri" panose="020F0502020204030204" pitchFamily="34" charset="0"/>
                <a:hlinkClick r:id="rId10"/>
              </a:rPr>
              <a:t>(415) 734-2312</a:t>
            </a:r>
            <a:endParaRPr lang="en-US" sz="2400" b="1" i="0" u="none" strike="noStrike" dirty="0">
              <a:solidFill>
                <a:srgbClr val="1A644B"/>
              </a:solidFill>
              <a:effectLst/>
              <a:latin typeface="Calibri" panose="020F0502020204030204" pitchFamily="34" charset="0"/>
              <a:cs typeface="Calibri" panose="020F0502020204030204" pitchFamily="34" charset="0"/>
            </a:endParaRPr>
          </a:p>
          <a:p>
            <a:pPr algn="l"/>
            <a:r>
              <a:rPr lang="en-US" sz="2400" b="1" i="0" dirty="0">
                <a:solidFill>
                  <a:srgbClr val="212123"/>
                </a:solidFill>
                <a:effectLst/>
                <a:latin typeface="Calibri" panose="020F0502020204030204" pitchFamily="34" charset="0"/>
                <a:cs typeface="Calibri" panose="020F0502020204030204" pitchFamily="34" charset="0"/>
              </a:rPr>
              <a:t>List of </a:t>
            </a:r>
            <a:r>
              <a:rPr lang="en-US" sz="2400" b="1" dirty="0">
                <a:solidFill>
                  <a:srgbClr val="212123"/>
                </a:solidFill>
                <a:latin typeface="Calibri" panose="020F0502020204030204" pitchFamily="34" charset="0"/>
                <a:cs typeface="Calibri" panose="020F0502020204030204" pitchFamily="34" charset="0"/>
              </a:rPr>
              <a:t>Batterer’s </a:t>
            </a:r>
            <a:r>
              <a:rPr lang="en-US" sz="2400" b="1" i="0" dirty="0">
                <a:solidFill>
                  <a:srgbClr val="212123"/>
                </a:solidFill>
                <a:effectLst/>
                <a:latin typeface="Calibri" panose="020F0502020204030204" pitchFamily="34" charset="0"/>
                <a:cs typeface="Calibri" panose="020F0502020204030204" pitchFamily="34" charset="0"/>
              </a:rPr>
              <a:t>Programs </a:t>
            </a:r>
            <a:r>
              <a:rPr lang="en-US" sz="2400" b="1" i="0" dirty="0">
                <a:solidFill>
                  <a:srgbClr val="212123"/>
                </a:solidFill>
                <a:effectLst/>
                <a:latin typeface="Calibri" panose="020F0502020204030204" pitchFamily="34" charset="0"/>
                <a:cs typeface="Calibri" panose="020F0502020204030204" pitchFamily="34" charset="0"/>
                <a:hlinkClick r:id="rId11"/>
              </a:rPr>
              <a:t>https://sf.gov/information/batterers-intervention-program-bip-provider-2022</a:t>
            </a:r>
            <a:endParaRPr lang="en-US" sz="2400" b="1" i="0" dirty="0">
              <a:solidFill>
                <a:srgbClr val="212123"/>
              </a:solidFill>
              <a:effectLst/>
              <a:latin typeface="Calibri" panose="020F0502020204030204" pitchFamily="34" charset="0"/>
              <a:cs typeface="Calibri" panose="020F0502020204030204" pitchFamily="34" charset="0"/>
            </a:endParaRPr>
          </a:p>
          <a:p>
            <a:pPr marL="139700" indent="0">
              <a:buNone/>
            </a:pPr>
            <a:endParaRPr lang="en-US" sz="2400" dirty="0"/>
          </a:p>
          <a:p>
            <a:pPr marL="139700" indent="0">
              <a:buNone/>
            </a:pPr>
            <a:endParaRPr lang="en-US" sz="2400" dirty="0"/>
          </a:p>
          <a:p>
            <a:pPr marL="139700" indent="0">
              <a:buNone/>
            </a:pPr>
            <a:endParaRPr lang="en-US" sz="2400" dirty="0"/>
          </a:p>
        </p:txBody>
      </p:sp>
    </p:spTree>
    <p:extLst>
      <p:ext uri="{BB962C8B-B14F-4D97-AF65-F5344CB8AC3E}">
        <p14:creationId xmlns:p14="http://schemas.microsoft.com/office/powerpoint/2010/main" val="2579577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4682-ABCD-B2C6-F875-CABB13ECA8E7}"/>
              </a:ext>
            </a:extLst>
          </p:cNvPr>
          <p:cNvSpPr>
            <a:spLocks noGrp="1"/>
          </p:cNvSpPr>
          <p:nvPr>
            <p:ph type="title"/>
          </p:nvPr>
        </p:nvSpPr>
        <p:spPr/>
        <p:txBody>
          <a:bodyPr/>
          <a:lstStyle/>
          <a:p>
            <a:pPr algn="ctr"/>
            <a:r>
              <a:rPr lang="en-US" b="1" dirty="0"/>
              <a:t>San Mateo County DV Resources</a:t>
            </a:r>
          </a:p>
        </p:txBody>
      </p:sp>
      <p:sp>
        <p:nvSpPr>
          <p:cNvPr id="3" name="Text Placeholder 2">
            <a:extLst>
              <a:ext uri="{FF2B5EF4-FFF2-40B4-BE49-F238E27FC236}">
                <a16:creationId xmlns:a16="http://schemas.microsoft.com/office/drawing/2014/main" id="{E6C78D9E-FBFC-1D46-ECB0-2376AF9FD3F0}"/>
              </a:ext>
            </a:extLst>
          </p:cNvPr>
          <p:cNvSpPr>
            <a:spLocks noGrp="1"/>
          </p:cNvSpPr>
          <p:nvPr>
            <p:ph type="body" idx="1"/>
          </p:nvPr>
        </p:nvSpPr>
        <p:spPr>
          <a:xfrm>
            <a:off x="89647" y="1027289"/>
            <a:ext cx="9054353" cy="4116211"/>
          </a:xfrm>
        </p:spPr>
        <p:txBody>
          <a:bodyPr>
            <a:normAutofit/>
          </a:bodyPr>
          <a:lstStyle/>
          <a:p>
            <a:pPr>
              <a:spcBef>
                <a:spcPts val="1200"/>
              </a:spcBef>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CORA</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200" b="1" dirty="0">
                <a:solidFill>
                  <a:schemeClr val="accent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https://www.corasupport.org/</a:t>
            </a:r>
            <a:r>
              <a:rPr lang="en-US" sz="22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2200" b="1"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Resources@CORAsupport.org</a:t>
            </a:r>
            <a:r>
              <a:rPr lang="en-US" sz="22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r>
              <a:rPr lang="en-US" sz="2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24-Hour Hotline: 800.300.1080  Legal Information Line: </a:t>
            </a:r>
          </a:p>
          <a:p>
            <a:pPr marL="139700" indent="0">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650-259-1855; 650-312-8515</a:t>
            </a:r>
          </a:p>
          <a:p>
            <a:r>
              <a:rPr lang="en-US" sz="2200" b="1" i="0" dirty="0">
                <a:solidFill>
                  <a:srgbClr val="1F2526"/>
                </a:solidFill>
                <a:effectLst/>
                <a:latin typeface="Calibri" panose="020F0502020204030204" pitchFamily="34" charset="0"/>
                <a:ea typeface="Calibri" panose="020F0502020204030204" pitchFamily="34" charset="0"/>
                <a:cs typeface="Calibri" panose="020F0502020204030204" pitchFamily="34" charset="0"/>
              </a:rPr>
              <a:t>Domestic Violence Collaborative</a:t>
            </a:r>
            <a:r>
              <a:rPr lang="en-US" sz="2200" b="0" i="0" dirty="0">
                <a:solidFill>
                  <a:srgbClr val="1F2526"/>
                </a:solidFill>
                <a:effectLst/>
                <a:latin typeface="Calibri" panose="020F0502020204030204" pitchFamily="34" charset="0"/>
                <a:ea typeface="Calibri" panose="020F0502020204030204" pitchFamily="34" charset="0"/>
                <a:cs typeface="Calibri" panose="020F0502020204030204" pitchFamily="34" charset="0"/>
              </a:rPr>
              <a:t>: </a:t>
            </a:r>
            <a:r>
              <a:rPr lang="en-US" sz="2200" b="1" i="0" dirty="0">
                <a:solidFill>
                  <a:srgbClr val="1F2526"/>
                </a:solidFill>
                <a:effectLst/>
                <a:latin typeface="Calibri" panose="020F0502020204030204" pitchFamily="34" charset="0"/>
                <a:ea typeface="Calibri" panose="020F0502020204030204" pitchFamily="34" charset="0"/>
                <a:cs typeface="Calibri" panose="020F0502020204030204" pitchFamily="34" charset="0"/>
              </a:rPr>
              <a:t>(650) 558-0915. </a:t>
            </a:r>
          </a:p>
          <a:p>
            <a:r>
              <a:rPr lang="en-US" sz="2200" b="1" i="0" dirty="0">
                <a:solidFill>
                  <a:srgbClr val="363636"/>
                </a:solidFill>
                <a:effectLst/>
                <a:latin typeface="Calibri" panose="020F0502020204030204" pitchFamily="34" charset="0"/>
                <a:ea typeface="Calibri" panose="020F0502020204030204" pitchFamily="34" charset="0"/>
                <a:cs typeface="Calibri" panose="020F0502020204030204" pitchFamily="34" charset="0"/>
              </a:rPr>
              <a:t>Bay Area Legal Aid (800) 551-5554 </a:t>
            </a:r>
            <a:r>
              <a:rPr lang="en-US" sz="2200" b="1"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www.baylegal.org</a:t>
            </a:r>
            <a:endParaRPr lang="en-US" sz="2200" b="1"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r>
              <a:rPr lang="en-US" sz="22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rPr>
              <a:t>https://sanmateo.networkofcare.org/aging/library/article.aspx?hwid=te7721</a:t>
            </a:r>
            <a:endParaRPr lang="en-US" sz="22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22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List of Batterer Treatment Programs in San Mateo County</a:t>
            </a:r>
          </a:p>
          <a:p>
            <a:pPr marL="139700" indent="0">
              <a:buNone/>
            </a:pPr>
            <a:r>
              <a:rPr lang="en-US" sz="2200" b="1" i="0"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https://www.smcgov.org/media/145944/download?attachment</a:t>
            </a:r>
          </a:p>
          <a:p>
            <a:pPr marL="139700" indent="0">
              <a:buNone/>
            </a:pPr>
            <a:endParaRPr lang="en-US" sz="2400" b="0" i="0" dirty="0">
              <a:solidFill>
                <a:schemeClr val="accent1"/>
              </a:solidFill>
              <a:effectLst/>
              <a:latin typeface="Calibri" panose="020F0502020204030204" pitchFamily="34" charset="0"/>
              <a:cs typeface="Calibri" panose="020F0502020204030204" pitchFamily="34" charset="0"/>
            </a:endParaRPr>
          </a:p>
          <a:p>
            <a:pPr marL="139700" indent="0">
              <a:buNone/>
            </a:pPr>
            <a:endParaRPr lang="en-US" sz="2400" b="0" i="0" dirty="0">
              <a:solidFill>
                <a:srgbClr val="53565A"/>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9298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4400" dirty="0"/>
              <a:t>         </a:t>
            </a:r>
            <a:r>
              <a:rPr lang="en" sz="4400" b="1" dirty="0"/>
              <a:t>Questions and Answers</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2"/>
          <p:cNvSpPr txBox="1">
            <a:spLocks noGrp="1"/>
          </p:cNvSpPr>
          <p:nvPr>
            <p:ph type="title"/>
          </p:nvPr>
        </p:nvSpPr>
        <p:spPr>
          <a:xfrm>
            <a:off x="668975" y="183200"/>
            <a:ext cx="3232500" cy="591900"/>
          </a:xfrm>
          <a:prstGeom prst="rect">
            <a:avLst/>
          </a:prstGeom>
          <a:noFill/>
          <a:ln>
            <a:noFill/>
          </a:ln>
        </p:spPr>
        <p:txBody>
          <a:bodyPr spcFirstLastPara="1" vert="horz" wrap="square" lIns="68575" tIns="34275" rIns="68575" bIns="34275" rtlCol="0" anchor="ctr" anchorCtr="0">
            <a:normAutofit/>
          </a:bodyPr>
          <a:lstStyle/>
          <a:p>
            <a:pPr>
              <a:buSzPts val="3300"/>
            </a:pPr>
            <a:r>
              <a:rPr lang="en" sz="3500" b="1" dirty="0"/>
              <a:t>Will Yancy</a:t>
            </a:r>
            <a:endParaRPr sz="3500" b="1" dirty="0"/>
          </a:p>
        </p:txBody>
      </p:sp>
      <p:sp>
        <p:nvSpPr>
          <p:cNvPr id="305" name="Google Shape;305;p52"/>
          <p:cNvSpPr txBox="1">
            <a:spLocks noGrp="1"/>
          </p:cNvSpPr>
          <p:nvPr>
            <p:ph type="body" idx="2"/>
          </p:nvPr>
        </p:nvSpPr>
        <p:spPr>
          <a:xfrm>
            <a:off x="4100700" y="295800"/>
            <a:ext cx="4456800" cy="4847700"/>
          </a:xfrm>
          <a:prstGeom prst="rect">
            <a:avLst/>
          </a:prstGeom>
          <a:noFill/>
          <a:ln>
            <a:noFill/>
          </a:ln>
        </p:spPr>
        <p:txBody>
          <a:bodyPr spcFirstLastPara="1" vert="horz" wrap="square" lIns="68575" tIns="34275" rIns="68575" bIns="34275" rtlCol="0" anchor="t" anchorCtr="0">
            <a:normAutofit lnSpcReduction="10000"/>
          </a:bodyPr>
          <a:lstStyle/>
          <a:p>
            <a:pPr marL="177796" indent="-206211">
              <a:spcBef>
                <a:spcPts val="0"/>
              </a:spcBef>
              <a:buSzPct val="100000"/>
            </a:pPr>
            <a:r>
              <a:rPr lang="en-US" sz="2900" dirty="0"/>
              <a:t>Ordained Minister 36 </a:t>
            </a:r>
            <a:r>
              <a:rPr lang="en-US" sz="2900" dirty="0" err="1"/>
              <a:t>yrs</a:t>
            </a:r>
            <a:endParaRPr dirty="0"/>
          </a:p>
          <a:p>
            <a:pPr marL="177796" indent="-206211">
              <a:buSzPct val="100000"/>
            </a:pPr>
            <a:r>
              <a:rPr lang="en-US" sz="2900" dirty="0"/>
              <a:t>Senior Pastor 25 </a:t>
            </a:r>
            <a:r>
              <a:rPr lang="en-US" sz="2900" dirty="0" err="1"/>
              <a:t>yrs</a:t>
            </a:r>
            <a:endParaRPr dirty="0"/>
          </a:p>
          <a:p>
            <a:pPr marL="177796" indent="-206211">
              <a:buSzPct val="100000"/>
            </a:pPr>
            <a:r>
              <a:rPr lang="en" sz="2900" dirty="0"/>
              <a:t> 22 yrs Executive Director, Triumph Educational Center</a:t>
            </a:r>
            <a:endParaRPr dirty="0"/>
          </a:p>
          <a:p>
            <a:pPr marL="177796" indent="-206211">
              <a:buSzPct val="100000"/>
            </a:pPr>
            <a:r>
              <a:rPr lang="en-US" sz="2900" dirty="0"/>
              <a:t>21 </a:t>
            </a:r>
            <a:r>
              <a:rPr lang="en-US" sz="2900" dirty="0" err="1"/>
              <a:t>yrs</a:t>
            </a:r>
            <a:r>
              <a:rPr lang="en-US" sz="2900" dirty="0"/>
              <a:t> Certified Batterer Treatment facilitator and Trainer</a:t>
            </a:r>
            <a:endParaRPr dirty="0"/>
          </a:p>
          <a:p>
            <a:pPr marL="177796" indent="-206211">
              <a:buSzPct val="100000"/>
            </a:pPr>
            <a:r>
              <a:rPr lang="en" sz="2900" dirty="0"/>
              <a:t>9 yrs Training Clergy IDVN Alameda C</a:t>
            </a:r>
            <a:r>
              <a:rPr lang="en-US" sz="2900" dirty="0"/>
              <a:t>o</a:t>
            </a:r>
            <a:r>
              <a:rPr lang="en" sz="2900" dirty="0"/>
              <a:t>unty Family Justice Center</a:t>
            </a:r>
            <a:endParaRPr sz="2900" dirty="0"/>
          </a:p>
        </p:txBody>
      </p:sp>
      <p:pic>
        <p:nvPicPr>
          <p:cNvPr id="5" name="Picture 4" descr="A person smiling at the camera&#10;&#10;Description automatically generated">
            <a:extLst>
              <a:ext uri="{FF2B5EF4-FFF2-40B4-BE49-F238E27FC236}">
                <a16:creationId xmlns:a16="http://schemas.microsoft.com/office/drawing/2014/main" id="{CB3FD376-3358-51AF-F565-D9D6E8709671}"/>
              </a:ext>
            </a:extLst>
          </p:cNvPr>
          <p:cNvPicPr>
            <a:picLocks noChangeAspect="1"/>
          </p:cNvPicPr>
          <p:nvPr/>
        </p:nvPicPr>
        <p:blipFill>
          <a:blip r:embed="rId3"/>
          <a:stretch>
            <a:fillRect/>
          </a:stretch>
        </p:blipFill>
        <p:spPr>
          <a:xfrm>
            <a:off x="58051" y="775101"/>
            <a:ext cx="3936869" cy="3731660"/>
          </a:xfrm>
          <a:prstGeom prst="rect">
            <a:avLst/>
          </a:prstGeom>
        </p:spPr>
      </p:pic>
    </p:spTree>
    <p:extLst>
      <p:ext uri="{BB962C8B-B14F-4D97-AF65-F5344CB8AC3E}">
        <p14:creationId xmlns:p14="http://schemas.microsoft.com/office/powerpoint/2010/main" val="412766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1"/>
          <p:cNvSpPr txBox="1">
            <a:spLocks noGrp="1"/>
          </p:cNvSpPr>
          <p:nvPr>
            <p:ph type="title"/>
          </p:nvPr>
        </p:nvSpPr>
        <p:spPr>
          <a:xfrm>
            <a:off x="628650" y="60656"/>
            <a:ext cx="30033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3800" b="1" dirty="0"/>
              <a:t>Devon Gaster</a:t>
            </a:r>
            <a:endParaRPr sz="3800" b="1" dirty="0"/>
          </a:p>
        </p:txBody>
      </p:sp>
      <p:pic>
        <p:nvPicPr>
          <p:cNvPr id="297" name="Google Shape;297;p51"/>
          <p:cNvPicPr preferRelativeResize="0">
            <a:picLocks noGrp="1"/>
          </p:cNvPicPr>
          <p:nvPr>
            <p:ph type="body" idx="1"/>
          </p:nvPr>
        </p:nvPicPr>
        <p:blipFill rotWithShape="1">
          <a:blip r:embed="rId3">
            <a:alphaModFix/>
          </a:blip>
          <a:srcRect/>
          <a:stretch/>
        </p:blipFill>
        <p:spPr>
          <a:xfrm>
            <a:off x="324338" y="1006782"/>
            <a:ext cx="4086600" cy="3625800"/>
          </a:xfrm>
          <a:prstGeom prst="rect">
            <a:avLst/>
          </a:prstGeom>
          <a:noFill/>
          <a:ln>
            <a:noFill/>
          </a:ln>
        </p:spPr>
      </p:pic>
      <p:sp>
        <p:nvSpPr>
          <p:cNvPr id="298" name="Google Shape;298;p51"/>
          <p:cNvSpPr txBox="1">
            <a:spLocks noGrp="1"/>
          </p:cNvSpPr>
          <p:nvPr>
            <p:ph type="body" idx="2"/>
          </p:nvPr>
        </p:nvSpPr>
        <p:spPr>
          <a:xfrm>
            <a:off x="4735744" y="273844"/>
            <a:ext cx="3886200" cy="4653600"/>
          </a:xfrm>
          <a:prstGeom prst="rect">
            <a:avLst/>
          </a:prstGeom>
          <a:noFill/>
          <a:ln>
            <a:noFill/>
          </a:ln>
        </p:spPr>
        <p:txBody>
          <a:bodyPr spcFirstLastPara="1" wrap="square" lIns="68575" tIns="34275" rIns="68575" bIns="34275" anchor="t" anchorCtr="0">
            <a:noAutofit/>
          </a:bodyPr>
          <a:lstStyle/>
          <a:p>
            <a:pPr marL="177800" lvl="0" indent="-203200" algn="l" rtl="0">
              <a:lnSpc>
                <a:spcPct val="90000"/>
              </a:lnSpc>
              <a:spcBef>
                <a:spcPts val="0"/>
              </a:spcBef>
              <a:spcAft>
                <a:spcPts val="0"/>
              </a:spcAft>
              <a:buClr>
                <a:schemeClr val="dk1"/>
              </a:buClr>
              <a:buSzPts val="2600"/>
              <a:buChar char="•"/>
            </a:pPr>
            <a:r>
              <a:rPr lang="en" sz="2600" dirty="0">
                <a:latin typeface="Calibri"/>
                <a:ea typeface="Calibri"/>
                <a:cs typeface="Calibri"/>
                <a:sym typeface="Calibri"/>
              </a:rPr>
              <a:t>Former DV offender</a:t>
            </a:r>
            <a:endParaRPr sz="2600" dirty="0"/>
          </a:p>
          <a:p>
            <a:pPr marL="177800" lvl="0" indent="-203200" algn="l" rtl="0">
              <a:lnSpc>
                <a:spcPct val="90000"/>
              </a:lnSpc>
              <a:spcBef>
                <a:spcPts val="800"/>
              </a:spcBef>
              <a:spcAft>
                <a:spcPts val="0"/>
              </a:spcAft>
              <a:buClr>
                <a:schemeClr val="dk1"/>
              </a:buClr>
              <a:buSzPts val="2600"/>
              <a:buChar char="•"/>
            </a:pPr>
            <a:r>
              <a:rPr lang="en" sz="2600" dirty="0">
                <a:latin typeface="Calibri"/>
                <a:ea typeface="Calibri"/>
                <a:cs typeface="Calibri"/>
                <a:sym typeface="Calibri"/>
              </a:rPr>
              <a:t>26yrs as a Violence Prevention Advocate, Certified Batterer’s Treatment facilitator and trainer </a:t>
            </a:r>
            <a:endParaRPr sz="2600" dirty="0"/>
          </a:p>
          <a:p>
            <a:pPr marL="177800" lvl="0" indent="-203200" algn="l" rtl="0">
              <a:lnSpc>
                <a:spcPct val="90000"/>
              </a:lnSpc>
              <a:spcBef>
                <a:spcPts val="800"/>
              </a:spcBef>
              <a:spcAft>
                <a:spcPts val="0"/>
              </a:spcAft>
              <a:buClr>
                <a:schemeClr val="dk1"/>
              </a:buClr>
              <a:buSzPts val="2600"/>
              <a:buChar char="•"/>
            </a:pPr>
            <a:r>
              <a:rPr lang="en" sz="2600" dirty="0">
                <a:latin typeface="Calibri"/>
                <a:ea typeface="Calibri"/>
                <a:cs typeface="Calibri"/>
                <a:sym typeface="Calibri"/>
              </a:rPr>
              <a:t>19 yrs </a:t>
            </a:r>
            <a:r>
              <a:rPr lang="en" sz="2600" dirty="0"/>
              <a:t>w</a:t>
            </a:r>
            <a:r>
              <a:rPr lang="en" sz="2600" dirty="0">
                <a:latin typeface="Calibri"/>
                <a:ea typeface="Calibri"/>
                <a:cs typeface="Calibri"/>
                <a:sym typeface="Calibri"/>
              </a:rPr>
              <a:t>orking in Bay Area  incarcerated </a:t>
            </a:r>
            <a:r>
              <a:rPr lang="en" sz="2600" dirty="0"/>
              <a:t>s</a:t>
            </a:r>
            <a:r>
              <a:rPr lang="en" sz="2600" dirty="0">
                <a:latin typeface="Calibri"/>
                <a:ea typeface="Calibri"/>
                <a:cs typeface="Calibri"/>
                <a:sym typeface="Calibri"/>
              </a:rPr>
              <a:t>ettings </a:t>
            </a:r>
            <a:endParaRPr sz="2600" dirty="0"/>
          </a:p>
          <a:p>
            <a:pPr marL="177800" lvl="0" indent="-203200" algn="l" rtl="0">
              <a:lnSpc>
                <a:spcPct val="90000"/>
              </a:lnSpc>
              <a:spcBef>
                <a:spcPts val="800"/>
              </a:spcBef>
              <a:spcAft>
                <a:spcPts val="0"/>
              </a:spcAft>
              <a:buClr>
                <a:schemeClr val="dk1"/>
              </a:buClr>
              <a:buSzPts val="2600"/>
              <a:buChar char="•"/>
            </a:pPr>
            <a:r>
              <a:rPr lang="en" sz="2600" dirty="0">
                <a:latin typeface="Calibri"/>
                <a:ea typeface="Calibri"/>
                <a:cs typeface="Calibri"/>
                <a:sym typeface="Calibri"/>
              </a:rPr>
              <a:t>16 yrs Founder &amp; Executive Director of Men Creating Peace</a:t>
            </a:r>
            <a:endParaRPr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4"/>
          <p:cNvSpPr txBox="1">
            <a:spLocks noGrp="1"/>
          </p:cNvSpPr>
          <p:nvPr>
            <p:ph type="title"/>
          </p:nvPr>
        </p:nvSpPr>
        <p:spPr>
          <a:xfrm>
            <a:off x="2495906" y="24356"/>
            <a:ext cx="47250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100" b="1"/>
              <a:t>Learning Objectives</a:t>
            </a:r>
            <a:endParaRPr sz="4100" b="1"/>
          </a:p>
        </p:txBody>
      </p:sp>
      <p:sp>
        <p:nvSpPr>
          <p:cNvPr id="317" name="Google Shape;317;p54"/>
          <p:cNvSpPr txBox="1">
            <a:spLocks noGrp="1"/>
          </p:cNvSpPr>
          <p:nvPr>
            <p:ph type="body" idx="1"/>
          </p:nvPr>
        </p:nvSpPr>
        <p:spPr>
          <a:xfrm>
            <a:off x="628650" y="1018631"/>
            <a:ext cx="7886700" cy="3956100"/>
          </a:xfrm>
          <a:prstGeom prst="rect">
            <a:avLst/>
          </a:prstGeom>
          <a:noFill/>
          <a:ln>
            <a:noFill/>
          </a:ln>
        </p:spPr>
        <p:txBody>
          <a:bodyPr spcFirstLastPara="1" wrap="square" lIns="68575" tIns="34275" rIns="68575" bIns="34275" anchor="t" anchorCtr="0">
            <a:noAutofit/>
          </a:bodyPr>
          <a:lstStyle/>
          <a:p>
            <a:pPr marL="177800" lvl="0" indent="-228600" algn="l" rtl="0">
              <a:lnSpc>
                <a:spcPct val="90000"/>
              </a:lnSpc>
              <a:spcBef>
                <a:spcPts val="0"/>
              </a:spcBef>
              <a:spcAft>
                <a:spcPts val="0"/>
              </a:spcAft>
              <a:buClr>
                <a:schemeClr val="dk1"/>
              </a:buClr>
              <a:buSzPts val="3000"/>
              <a:buChar char="•"/>
            </a:pPr>
            <a:r>
              <a:rPr lang="en" sz="2800" dirty="0">
                <a:latin typeface="Calibri"/>
                <a:ea typeface="Calibri"/>
                <a:cs typeface="Calibri"/>
                <a:sym typeface="Calibri"/>
              </a:rPr>
              <a:t>Increase community </a:t>
            </a:r>
            <a:r>
              <a:rPr lang="en" sz="2800" dirty="0"/>
              <a:t>a</a:t>
            </a:r>
            <a:r>
              <a:rPr lang="en" sz="2800" dirty="0">
                <a:latin typeface="Calibri"/>
                <a:ea typeface="Calibri"/>
                <a:cs typeface="Calibri"/>
                <a:sym typeface="Calibri"/>
              </a:rPr>
              <a:t>wareness </a:t>
            </a:r>
            <a:endParaRPr sz="2800" dirty="0"/>
          </a:p>
          <a:p>
            <a:pPr marL="177800" lvl="0" indent="-228600" algn="l" rtl="0">
              <a:lnSpc>
                <a:spcPct val="90000"/>
              </a:lnSpc>
              <a:spcBef>
                <a:spcPts val="1500"/>
              </a:spcBef>
              <a:spcAft>
                <a:spcPts val="0"/>
              </a:spcAft>
              <a:buClr>
                <a:schemeClr val="dk1"/>
              </a:buClr>
              <a:buSzPts val="3000"/>
              <a:buChar char="•"/>
            </a:pPr>
            <a:r>
              <a:rPr lang="en" sz="2800" dirty="0">
                <a:latin typeface="Calibri"/>
                <a:ea typeface="Calibri"/>
                <a:cs typeface="Calibri"/>
                <a:sym typeface="Calibri"/>
              </a:rPr>
              <a:t>Learn </a:t>
            </a:r>
            <a:r>
              <a:rPr lang="en" sz="2800" dirty="0"/>
              <a:t>t</a:t>
            </a:r>
            <a:r>
              <a:rPr lang="en" sz="2800" dirty="0">
                <a:latin typeface="Calibri"/>
                <a:ea typeface="Calibri"/>
                <a:cs typeface="Calibri"/>
                <a:sym typeface="Calibri"/>
              </a:rPr>
              <a:t>ypes of Intimate Partner Violence </a:t>
            </a:r>
            <a:r>
              <a:rPr lang="en" sz="2800" dirty="0"/>
              <a:t>(IPV) </a:t>
            </a:r>
            <a:r>
              <a:rPr lang="en" sz="2800" dirty="0">
                <a:latin typeface="Calibri"/>
                <a:ea typeface="Calibri"/>
                <a:cs typeface="Calibri"/>
                <a:sym typeface="Calibri"/>
              </a:rPr>
              <a:t>and</a:t>
            </a:r>
            <a:r>
              <a:rPr lang="en" sz="2800" dirty="0"/>
              <a:t>   </a:t>
            </a:r>
            <a:r>
              <a:rPr lang="en" sz="2800" dirty="0">
                <a:latin typeface="Calibri"/>
                <a:ea typeface="Calibri"/>
                <a:cs typeface="Calibri"/>
                <a:sym typeface="Calibri"/>
              </a:rPr>
              <a:t>Domestic Violence</a:t>
            </a:r>
            <a:endParaRPr sz="2800" dirty="0"/>
          </a:p>
          <a:p>
            <a:pPr marL="177800" lvl="0" indent="-228600" algn="l" rtl="0">
              <a:lnSpc>
                <a:spcPct val="90000"/>
              </a:lnSpc>
              <a:spcBef>
                <a:spcPts val="800"/>
              </a:spcBef>
              <a:spcAft>
                <a:spcPts val="0"/>
              </a:spcAft>
              <a:buClr>
                <a:schemeClr val="dk1"/>
              </a:buClr>
              <a:buSzPts val="3000"/>
              <a:buChar char="•"/>
            </a:pPr>
            <a:r>
              <a:rPr lang="en" sz="2800" dirty="0">
                <a:latin typeface="Calibri"/>
                <a:ea typeface="Calibri"/>
                <a:cs typeface="Calibri"/>
                <a:sym typeface="Calibri"/>
              </a:rPr>
              <a:t>Impact to Family, Children &amp; the Community</a:t>
            </a:r>
            <a:endParaRPr sz="2800" dirty="0"/>
          </a:p>
          <a:p>
            <a:pPr marL="177800" lvl="0" indent="-228600" algn="l" rtl="0">
              <a:lnSpc>
                <a:spcPct val="90000"/>
              </a:lnSpc>
              <a:spcBef>
                <a:spcPts val="800"/>
              </a:spcBef>
              <a:spcAft>
                <a:spcPts val="0"/>
              </a:spcAft>
              <a:buClr>
                <a:schemeClr val="dk1"/>
              </a:buClr>
              <a:buSzPts val="3000"/>
              <a:buChar char="•"/>
            </a:pPr>
            <a:r>
              <a:rPr lang="en" sz="2800" dirty="0">
                <a:latin typeface="Calibri"/>
                <a:ea typeface="Calibri"/>
                <a:cs typeface="Calibri"/>
                <a:sym typeface="Calibri"/>
              </a:rPr>
              <a:t>Red Flags to look for  - Victims and Persons who cause harm</a:t>
            </a:r>
            <a:endParaRPr sz="2800" dirty="0"/>
          </a:p>
          <a:p>
            <a:pPr marL="177800" lvl="0" indent="-228600" algn="l" rtl="0">
              <a:lnSpc>
                <a:spcPct val="90000"/>
              </a:lnSpc>
              <a:spcBef>
                <a:spcPts val="800"/>
              </a:spcBef>
              <a:spcAft>
                <a:spcPts val="0"/>
              </a:spcAft>
              <a:buClr>
                <a:schemeClr val="dk1"/>
              </a:buClr>
              <a:buSzPts val="3000"/>
              <a:buChar char="•"/>
            </a:pPr>
            <a:r>
              <a:rPr lang="en" sz="2800" dirty="0">
                <a:latin typeface="Calibri"/>
                <a:ea typeface="Calibri"/>
                <a:cs typeface="Calibri"/>
                <a:sym typeface="Calibri"/>
              </a:rPr>
              <a:t>How to begin assisting with Safety Planning</a:t>
            </a:r>
            <a:endParaRPr sz="2800" dirty="0"/>
          </a:p>
          <a:p>
            <a:pPr marL="177800" lvl="0" indent="-228600" algn="l" rtl="0">
              <a:lnSpc>
                <a:spcPct val="90000"/>
              </a:lnSpc>
              <a:spcBef>
                <a:spcPts val="800"/>
              </a:spcBef>
              <a:spcAft>
                <a:spcPts val="0"/>
              </a:spcAft>
              <a:buClr>
                <a:schemeClr val="dk1"/>
              </a:buClr>
              <a:buSzPts val="3000"/>
              <a:buChar char="•"/>
            </a:pPr>
            <a:r>
              <a:rPr lang="en" sz="2800" dirty="0">
                <a:latin typeface="Calibri"/>
                <a:ea typeface="Calibri"/>
                <a:cs typeface="Calibri"/>
                <a:sym typeface="Calibri"/>
              </a:rPr>
              <a:t>Community Resources</a:t>
            </a:r>
            <a:endParaRPr sz="2800" dirty="0"/>
          </a:p>
          <a:p>
            <a:pPr marL="0" lvl="0" indent="0" algn="l" rtl="0">
              <a:lnSpc>
                <a:spcPct val="90000"/>
              </a:lnSpc>
              <a:spcBef>
                <a:spcPts val="800"/>
              </a:spcBef>
              <a:spcAft>
                <a:spcPts val="0"/>
              </a:spcAft>
              <a:buClr>
                <a:schemeClr val="dk1"/>
              </a:buClr>
              <a:buSzPts val="2100"/>
              <a:buNone/>
            </a:pPr>
            <a:endParaRPr sz="2900" dirty="0"/>
          </a:p>
        </p:txBody>
      </p:sp>
      <p:pic>
        <p:nvPicPr>
          <p:cNvPr id="318" name="Google Shape;318;p54"/>
          <p:cNvPicPr preferRelativeResize="0"/>
          <p:nvPr/>
        </p:nvPicPr>
        <p:blipFill>
          <a:blip r:embed="rId3">
            <a:alphaModFix/>
          </a:blip>
          <a:stretch>
            <a:fillRect/>
          </a:stretch>
        </p:blipFill>
        <p:spPr>
          <a:xfrm>
            <a:off x="7362572" y="82491"/>
            <a:ext cx="1607344" cy="16073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5"/>
          <p:cNvSpPr txBox="1">
            <a:spLocks noGrp="1"/>
          </p:cNvSpPr>
          <p:nvPr>
            <p:ph type="title"/>
          </p:nvPr>
        </p:nvSpPr>
        <p:spPr>
          <a:xfrm>
            <a:off x="628650" y="0"/>
            <a:ext cx="7886700" cy="717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3600" b="1" dirty="0"/>
              <a:t>Definition of Intimate Partner Violence</a:t>
            </a:r>
            <a:endParaRPr sz="3600" b="1" dirty="0"/>
          </a:p>
        </p:txBody>
      </p:sp>
      <p:sp>
        <p:nvSpPr>
          <p:cNvPr id="324" name="Google Shape;324;p55"/>
          <p:cNvSpPr txBox="1">
            <a:spLocks noGrp="1"/>
          </p:cNvSpPr>
          <p:nvPr>
            <p:ph type="body" idx="1"/>
          </p:nvPr>
        </p:nvSpPr>
        <p:spPr>
          <a:xfrm>
            <a:off x="789925" y="717600"/>
            <a:ext cx="7886700" cy="3266100"/>
          </a:xfrm>
          <a:prstGeom prst="rect">
            <a:avLst/>
          </a:prstGeom>
          <a:noFill/>
          <a:ln>
            <a:noFill/>
          </a:ln>
        </p:spPr>
        <p:txBody>
          <a:bodyPr spcFirstLastPara="1" wrap="square" lIns="68575" tIns="34275" rIns="68575" bIns="34275" anchor="t" anchorCtr="0">
            <a:normAutofit/>
          </a:bodyPr>
          <a:lstStyle/>
          <a:p>
            <a:pPr marL="177800" lvl="0" indent="-241300" algn="l" rtl="0">
              <a:lnSpc>
                <a:spcPct val="90000"/>
              </a:lnSpc>
              <a:spcBef>
                <a:spcPts val="0"/>
              </a:spcBef>
              <a:spcAft>
                <a:spcPts val="0"/>
              </a:spcAft>
              <a:buClr>
                <a:schemeClr val="dk1"/>
              </a:buClr>
              <a:buSzPts val="3200"/>
              <a:buChar char="•"/>
            </a:pPr>
            <a:r>
              <a:rPr lang="en" sz="2800" dirty="0"/>
              <a:t>Domestic Violence or Intimate Partner Violence is “A pattern of abusive behavior in any relationship that is used by one person to gain or maintain power and control over another person.” It can be physical, sexual, emotional, economic and/or psychological.</a:t>
            </a:r>
            <a:endParaRPr sz="2800" dirty="0">
              <a:solidFill>
                <a:srgbClr val="FF0000"/>
              </a:solidFill>
            </a:endParaRPr>
          </a:p>
          <a:p>
            <a:pPr marL="6350" lvl="0" indent="0" algn="l" rtl="0">
              <a:lnSpc>
                <a:spcPct val="90000"/>
              </a:lnSpc>
              <a:spcBef>
                <a:spcPts val="800"/>
              </a:spcBef>
              <a:spcAft>
                <a:spcPts val="0"/>
              </a:spcAft>
              <a:buClr>
                <a:schemeClr val="dk1"/>
              </a:buClr>
              <a:buSzPts val="2100"/>
              <a:buNone/>
            </a:pPr>
            <a:r>
              <a:rPr lang="en" dirty="0"/>
              <a:t>	National Coalition Against DV</a:t>
            </a:r>
            <a:endParaRPr dirty="0"/>
          </a:p>
        </p:txBody>
      </p:sp>
      <p:pic>
        <p:nvPicPr>
          <p:cNvPr id="325" name="Google Shape;325;p55"/>
          <p:cNvPicPr preferRelativeResize="0"/>
          <p:nvPr/>
        </p:nvPicPr>
        <p:blipFill>
          <a:blip r:embed="rId3">
            <a:alphaModFix/>
          </a:blip>
          <a:stretch>
            <a:fillRect/>
          </a:stretch>
        </p:blipFill>
        <p:spPr>
          <a:xfrm>
            <a:off x="1028687" y="5018231"/>
            <a:ext cx="245534" cy="26100"/>
          </a:xfrm>
          <a:prstGeom prst="rect">
            <a:avLst/>
          </a:prstGeom>
          <a:noFill/>
          <a:ln>
            <a:noFill/>
          </a:ln>
        </p:spPr>
      </p:pic>
      <p:pic>
        <p:nvPicPr>
          <p:cNvPr id="326" name="Google Shape;326;p55"/>
          <p:cNvPicPr preferRelativeResize="0"/>
          <p:nvPr/>
        </p:nvPicPr>
        <p:blipFill>
          <a:blip r:embed="rId4">
            <a:alphaModFix/>
          </a:blip>
          <a:stretch>
            <a:fillRect/>
          </a:stretch>
        </p:blipFill>
        <p:spPr>
          <a:xfrm>
            <a:off x="5268775" y="3418031"/>
            <a:ext cx="3407850" cy="160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6"/>
          <p:cNvSpPr txBox="1">
            <a:spLocks noGrp="1"/>
          </p:cNvSpPr>
          <p:nvPr>
            <p:ph type="title"/>
          </p:nvPr>
        </p:nvSpPr>
        <p:spPr>
          <a:xfrm>
            <a:off x="806306" y="106613"/>
            <a:ext cx="7705500" cy="852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3600" b="1"/>
              <a:t>Types of Abusive or Violent Behaviors</a:t>
            </a:r>
            <a:endParaRPr sz="3600" b="1"/>
          </a:p>
        </p:txBody>
      </p:sp>
      <p:sp>
        <p:nvSpPr>
          <p:cNvPr id="332" name="Google Shape;332;p56"/>
          <p:cNvSpPr txBox="1">
            <a:spLocks noGrp="1"/>
          </p:cNvSpPr>
          <p:nvPr>
            <p:ph type="body" idx="1"/>
          </p:nvPr>
        </p:nvSpPr>
        <p:spPr>
          <a:xfrm>
            <a:off x="82256" y="1228781"/>
            <a:ext cx="8866800" cy="3815700"/>
          </a:xfrm>
          <a:prstGeom prst="rect">
            <a:avLst/>
          </a:prstGeom>
          <a:noFill/>
          <a:ln>
            <a:noFill/>
          </a:ln>
        </p:spPr>
        <p:txBody>
          <a:bodyPr spcFirstLastPara="1" wrap="square" lIns="68575" tIns="34275" rIns="68575" bIns="34275" anchor="t" anchorCtr="0">
            <a:normAutofit/>
          </a:bodyPr>
          <a:lstStyle/>
          <a:p>
            <a:pPr marL="177800" lvl="0" indent="-190500" algn="l" rtl="0">
              <a:lnSpc>
                <a:spcPct val="90000"/>
              </a:lnSpc>
              <a:spcBef>
                <a:spcPts val="0"/>
              </a:spcBef>
              <a:spcAft>
                <a:spcPts val="0"/>
              </a:spcAft>
              <a:buClr>
                <a:schemeClr val="dk1"/>
              </a:buClr>
              <a:buSzPts val="2400"/>
              <a:buChar char="•"/>
            </a:pPr>
            <a:r>
              <a:rPr lang="en" sz="2300" b="1" dirty="0"/>
              <a:t>Emotional </a:t>
            </a:r>
            <a:r>
              <a:rPr lang="en" sz="2300" dirty="0">
                <a:latin typeface="Calibri"/>
                <a:ea typeface="Calibri"/>
                <a:cs typeface="Calibri"/>
                <a:sym typeface="Calibri"/>
              </a:rPr>
              <a:t>- Manipulation </a:t>
            </a:r>
            <a:r>
              <a:rPr lang="en" sz="2300" dirty="0"/>
              <a:t>and control</a:t>
            </a:r>
            <a:r>
              <a:rPr lang="en" sz="2300" dirty="0">
                <a:latin typeface="Calibri"/>
                <a:ea typeface="Calibri"/>
                <a:cs typeface="Calibri"/>
                <a:sym typeface="Calibri"/>
              </a:rPr>
              <a:t> </a:t>
            </a:r>
            <a:endParaRPr sz="2300" dirty="0"/>
          </a:p>
          <a:p>
            <a:pPr marL="177800" lvl="0" indent="-190500" algn="l" rtl="0">
              <a:lnSpc>
                <a:spcPct val="90000"/>
              </a:lnSpc>
              <a:spcBef>
                <a:spcPts val="800"/>
              </a:spcBef>
              <a:spcAft>
                <a:spcPts val="0"/>
              </a:spcAft>
              <a:buClr>
                <a:schemeClr val="dk1"/>
              </a:buClr>
              <a:buSzPts val="2400"/>
              <a:buChar char="•"/>
            </a:pPr>
            <a:r>
              <a:rPr lang="en" sz="2300" b="1" dirty="0"/>
              <a:t>Verbal </a:t>
            </a:r>
            <a:r>
              <a:rPr lang="en" sz="2300" dirty="0">
                <a:latin typeface="Calibri"/>
                <a:ea typeface="Calibri"/>
                <a:cs typeface="Calibri"/>
                <a:sym typeface="Calibri"/>
              </a:rPr>
              <a:t>- Taunting, trivializing, </a:t>
            </a:r>
            <a:r>
              <a:rPr lang="en" sz="2300" dirty="0"/>
              <a:t>n</a:t>
            </a:r>
            <a:r>
              <a:rPr lang="en" sz="2300" dirty="0">
                <a:latin typeface="Calibri"/>
                <a:ea typeface="Calibri"/>
                <a:cs typeface="Calibri"/>
                <a:sym typeface="Calibri"/>
              </a:rPr>
              <a:t>ame-calling, threats</a:t>
            </a:r>
            <a:endParaRPr sz="2300" dirty="0"/>
          </a:p>
          <a:p>
            <a:pPr marL="177800" lvl="0" indent="-190500" algn="l" rtl="0">
              <a:lnSpc>
                <a:spcPct val="90000"/>
              </a:lnSpc>
              <a:spcBef>
                <a:spcPts val="800"/>
              </a:spcBef>
              <a:spcAft>
                <a:spcPts val="0"/>
              </a:spcAft>
              <a:buClr>
                <a:schemeClr val="dk1"/>
              </a:buClr>
              <a:buSzPts val="2400"/>
              <a:buChar char="•"/>
            </a:pPr>
            <a:r>
              <a:rPr lang="en" sz="2300" b="1" dirty="0"/>
              <a:t>Physical </a:t>
            </a:r>
            <a:r>
              <a:rPr lang="en" sz="2300" dirty="0"/>
              <a:t>-</a:t>
            </a:r>
            <a:r>
              <a:rPr lang="en" sz="2300" b="1" dirty="0"/>
              <a:t> To</a:t>
            </a:r>
            <a:r>
              <a:rPr lang="en" sz="2300" dirty="0">
                <a:latin typeface="Calibri"/>
                <a:ea typeface="Calibri"/>
                <a:cs typeface="Calibri"/>
                <a:sym typeface="Calibri"/>
              </a:rPr>
              <a:t>: Slapping, hitting, choking</a:t>
            </a:r>
            <a:r>
              <a:rPr lang="en" sz="2300" dirty="0"/>
              <a:t>, kicking</a:t>
            </a:r>
            <a:endParaRPr sz="2300" dirty="0"/>
          </a:p>
          <a:p>
            <a:pPr marL="177800" lvl="0" indent="-190500" algn="l" rtl="0">
              <a:lnSpc>
                <a:spcPct val="90000"/>
              </a:lnSpc>
              <a:spcBef>
                <a:spcPts val="800"/>
              </a:spcBef>
              <a:spcAft>
                <a:spcPts val="0"/>
              </a:spcAft>
              <a:buClr>
                <a:schemeClr val="dk1"/>
              </a:buClr>
              <a:buSzPts val="2400"/>
              <a:buChar char="•"/>
            </a:pPr>
            <a:r>
              <a:rPr lang="en" sz="2300" b="1" dirty="0"/>
              <a:t>Physical </a:t>
            </a:r>
            <a:r>
              <a:rPr lang="en" sz="2300" dirty="0"/>
              <a:t>-</a:t>
            </a:r>
            <a:r>
              <a:rPr lang="en" sz="2300" b="1" dirty="0"/>
              <a:t> Around</a:t>
            </a:r>
            <a:r>
              <a:rPr lang="en" sz="2300" dirty="0">
                <a:latin typeface="Calibri"/>
                <a:ea typeface="Calibri"/>
                <a:cs typeface="Calibri"/>
                <a:sym typeface="Calibri"/>
              </a:rPr>
              <a:t>: Breaking things, throwing </a:t>
            </a:r>
            <a:r>
              <a:rPr lang="en" sz="2300" dirty="0"/>
              <a:t>t</a:t>
            </a:r>
            <a:r>
              <a:rPr lang="en" sz="2300" dirty="0">
                <a:latin typeface="Calibri"/>
                <a:ea typeface="Calibri"/>
                <a:cs typeface="Calibri"/>
                <a:sym typeface="Calibri"/>
              </a:rPr>
              <a:t>hings, slamming doors</a:t>
            </a:r>
            <a:endParaRPr sz="2300" dirty="0"/>
          </a:p>
          <a:p>
            <a:pPr marL="177800" lvl="0" indent="-190500" algn="l" rtl="0">
              <a:lnSpc>
                <a:spcPct val="90000"/>
              </a:lnSpc>
              <a:spcBef>
                <a:spcPts val="800"/>
              </a:spcBef>
              <a:spcAft>
                <a:spcPts val="0"/>
              </a:spcAft>
              <a:buClr>
                <a:schemeClr val="dk1"/>
              </a:buClr>
              <a:buSzPts val="2400"/>
              <a:buChar char="•"/>
            </a:pPr>
            <a:r>
              <a:rPr lang="en" sz="2300" b="1" dirty="0"/>
              <a:t>Economic </a:t>
            </a:r>
            <a:r>
              <a:rPr lang="en" sz="2300" dirty="0">
                <a:latin typeface="Calibri"/>
                <a:ea typeface="Calibri"/>
                <a:cs typeface="Calibri"/>
                <a:sym typeface="Calibri"/>
              </a:rPr>
              <a:t>- Holding financial resources, credit fraud, not working</a:t>
            </a:r>
            <a:endParaRPr sz="2300" dirty="0"/>
          </a:p>
          <a:p>
            <a:pPr marL="177800" lvl="0" indent="-190500" algn="l" rtl="0">
              <a:lnSpc>
                <a:spcPct val="90000"/>
              </a:lnSpc>
              <a:spcBef>
                <a:spcPts val="800"/>
              </a:spcBef>
              <a:spcAft>
                <a:spcPts val="0"/>
              </a:spcAft>
              <a:buClr>
                <a:schemeClr val="dk1"/>
              </a:buClr>
              <a:buSzPts val="2400"/>
              <a:buChar char="•"/>
            </a:pPr>
            <a:r>
              <a:rPr lang="en" sz="2300" b="1" dirty="0"/>
              <a:t>Spiritual </a:t>
            </a:r>
            <a:r>
              <a:rPr lang="en" sz="2300" dirty="0">
                <a:latin typeface="Calibri"/>
                <a:ea typeface="Calibri"/>
                <a:cs typeface="Calibri"/>
                <a:sym typeface="Calibri"/>
              </a:rPr>
              <a:t>- Force partner to abide by certain religious practices &amp; laws</a:t>
            </a:r>
            <a:endParaRPr sz="2300" dirty="0"/>
          </a:p>
          <a:p>
            <a:pPr marL="177800" lvl="0" indent="-190500" algn="l" rtl="0">
              <a:lnSpc>
                <a:spcPct val="90000"/>
              </a:lnSpc>
              <a:spcBef>
                <a:spcPts val="800"/>
              </a:spcBef>
              <a:spcAft>
                <a:spcPts val="0"/>
              </a:spcAft>
              <a:buClr>
                <a:schemeClr val="dk1"/>
              </a:buClr>
              <a:buSzPts val="2400"/>
              <a:buChar char="•"/>
            </a:pPr>
            <a:r>
              <a:rPr lang="en" sz="2300" b="1" dirty="0"/>
              <a:t>Racial </a:t>
            </a:r>
            <a:r>
              <a:rPr lang="en" sz="2300" dirty="0">
                <a:latin typeface="Calibri"/>
                <a:ea typeface="Calibri"/>
                <a:cs typeface="Calibri"/>
                <a:sym typeface="Calibri"/>
              </a:rPr>
              <a:t>- Name calling, insults about race or ethnic background </a:t>
            </a:r>
            <a:endParaRPr sz="2300" dirty="0"/>
          </a:p>
          <a:p>
            <a:pPr marL="177800" lvl="0" indent="-190500" algn="l" rtl="0">
              <a:lnSpc>
                <a:spcPct val="90000"/>
              </a:lnSpc>
              <a:spcBef>
                <a:spcPts val="800"/>
              </a:spcBef>
              <a:spcAft>
                <a:spcPts val="0"/>
              </a:spcAft>
              <a:buClr>
                <a:schemeClr val="dk1"/>
              </a:buClr>
              <a:buSzPts val="2400"/>
              <a:buChar char="•"/>
            </a:pPr>
            <a:r>
              <a:rPr lang="en" sz="2300" b="1" dirty="0"/>
              <a:t>Sexual </a:t>
            </a:r>
            <a:r>
              <a:rPr lang="en" sz="2300" dirty="0">
                <a:latin typeface="Calibri"/>
                <a:ea typeface="Calibri"/>
                <a:cs typeface="Calibri"/>
                <a:sym typeface="Calibri"/>
              </a:rPr>
              <a:t>- Cheating, </a:t>
            </a:r>
            <a:r>
              <a:rPr lang="en" sz="2300" dirty="0"/>
              <a:t>s</a:t>
            </a:r>
            <a:r>
              <a:rPr lang="en" sz="2300" dirty="0">
                <a:latin typeface="Calibri"/>
                <a:ea typeface="Calibri"/>
                <a:cs typeface="Calibri"/>
                <a:sym typeface="Calibri"/>
              </a:rPr>
              <a:t>ex without consent, pressuring, unwanted touch </a:t>
            </a:r>
            <a:endParaRPr sz="2300" dirty="0"/>
          </a:p>
          <a:p>
            <a:pPr marL="177800" lvl="0" indent="-190500" algn="l" rtl="0">
              <a:lnSpc>
                <a:spcPct val="90000"/>
              </a:lnSpc>
              <a:spcBef>
                <a:spcPts val="800"/>
              </a:spcBef>
              <a:spcAft>
                <a:spcPts val="0"/>
              </a:spcAft>
              <a:buClr>
                <a:schemeClr val="dk1"/>
              </a:buClr>
              <a:buSzPts val="2400"/>
              <a:buChar char="•"/>
            </a:pPr>
            <a:r>
              <a:rPr lang="en" sz="2300" b="1" dirty="0"/>
              <a:t>Psychological </a:t>
            </a:r>
            <a:r>
              <a:rPr lang="en" sz="2300" dirty="0">
                <a:latin typeface="Calibri"/>
                <a:ea typeface="Calibri"/>
                <a:cs typeface="Calibri"/>
                <a:sym typeface="Calibri"/>
              </a:rPr>
              <a:t>- Gaslighting, guilt tripping, </a:t>
            </a:r>
            <a:r>
              <a:rPr lang="en" sz="2300" dirty="0"/>
              <a:t>m</a:t>
            </a:r>
            <a:r>
              <a:rPr lang="en" sz="2300" dirty="0">
                <a:latin typeface="Calibri"/>
                <a:ea typeface="Calibri"/>
                <a:cs typeface="Calibri"/>
                <a:sym typeface="Calibri"/>
              </a:rPr>
              <a:t>anipulation </a:t>
            </a:r>
            <a:endParaRPr sz="2300" dirty="0">
              <a:solidFill>
                <a:srgbClr val="FF0000"/>
              </a:solidFill>
            </a:endParaRPr>
          </a:p>
        </p:txBody>
      </p:sp>
      <p:pic>
        <p:nvPicPr>
          <p:cNvPr id="333" name="Google Shape;333;p56"/>
          <p:cNvPicPr preferRelativeResize="0"/>
          <p:nvPr/>
        </p:nvPicPr>
        <p:blipFill>
          <a:blip r:embed="rId3">
            <a:alphaModFix/>
          </a:blip>
          <a:stretch>
            <a:fillRect/>
          </a:stretch>
        </p:blipFill>
        <p:spPr>
          <a:xfrm>
            <a:off x="6639038" y="717994"/>
            <a:ext cx="2504963" cy="17731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8"/>
          <p:cNvSpPr txBox="1">
            <a:spLocks noGrp="1"/>
          </p:cNvSpPr>
          <p:nvPr>
            <p:ph type="title"/>
          </p:nvPr>
        </p:nvSpPr>
        <p:spPr>
          <a:xfrm>
            <a:off x="699713" y="0"/>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3700" b="1" dirty="0"/>
              <a:t>Impacts of Domestic Violence in the US</a:t>
            </a:r>
            <a:endParaRPr sz="3700" b="1" dirty="0"/>
          </a:p>
        </p:txBody>
      </p:sp>
      <p:sp>
        <p:nvSpPr>
          <p:cNvPr id="345" name="Google Shape;345;p58"/>
          <p:cNvSpPr txBox="1">
            <a:spLocks noGrp="1"/>
          </p:cNvSpPr>
          <p:nvPr>
            <p:ph type="body" idx="1"/>
          </p:nvPr>
        </p:nvSpPr>
        <p:spPr>
          <a:xfrm>
            <a:off x="159975" y="805425"/>
            <a:ext cx="8824200" cy="4133700"/>
          </a:xfrm>
          <a:prstGeom prst="rect">
            <a:avLst/>
          </a:prstGeom>
          <a:noFill/>
          <a:ln>
            <a:noFill/>
          </a:ln>
        </p:spPr>
        <p:txBody>
          <a:bodyPr spcFirstLastPara="1" wrap="square" lIns="68575" tIns="34275" rIns="68575" bIns="34275" anchor="t" anchorCtr="0">
            <a:noAutofit/>
          </a:bodyPr>
          <a:lstStyle/>
          <a:p>
            <a:pPr marL="177800" lvl="0" indent="-209550" algn="l" rtl="0">
              <a:lnSpc>
                <a:spcPct val="90000"/>
              </a:lnSpc>
              <a:spcBef>
                <a:spcPts val="0"/>
              </a:spcBef>
              <a:spcAft>
                <a:spcPts val="0"/>
              </a:spcAft>
              <a:buClr>
                <a:schemeClr val="dk1"/>
              </a:buClr>
              <a:buSzPts val="2700"/>
              <a:buChar char="•"/>
            </a:pPr>
            <a:r>
              <a:rPr lang="en" sz="2700" dirty="0"/>
              <a:t>Economic Impacts • Survivors of IPV lose over 8 million days of work each year (= 32,000 full time jobs) </a:t>
            </a:r>
            <a:endParaRPr sz="2700" dirty="0"/>
          </a:p>
          <a:p>
            <a:pPr marL="177800" lvl="0" indent="-209550" algn="l" rtl="0">
              <a:lnSpc>
                <a:spcPct val="90000"/>
              </a:lnSpc>
              <a:spcBef>
                <a:spcPts val="800"/>
              </a:spcBef>
              <a:spcAft>
                <a:spcPts val="0"/>
              </a:spcAft>
              <a:buClr>
                <a:schemeClr val="dk1"/>
              </a:buClr>
              <a:buSzPts val="2700"/>
              <a:buChar char="•"/>
            </a:pPr>
            <a:r>
              <a:rPr lang="en" sz="2700" dirty="0"/>
              <a:t>Reporting Domestic Violence: Only 25% of all physical assaults, 20% of all rapes, and 50% of all stalking perpetrated against females by their partners are reported to the police. </a:t>
            </a:r>
            <a:endParaRPr sz="2700" dirty="0"/>
          </a:p>
          <a:p>
            <a:pPr marL="177800" lvl="0" indent="-209550" algn="l" rtl="0">
              <a:lnSpc>
                <a:spcPct val="90000"/>
              </a:lnSpc>
              <a:spcBef>
                <a:spcPts val="800"/>
              </a:spcBef>
              <a:spcAft>
                <a:spcPts val="0"/>
              </a:spcAft>
              <a:buClr>
                <a:schemeClr val="dk1"/>
              </a:buClr>
              <a:buSzPts val="2700"/>
              <a:buChar char="•"/>
            </a:pPr>
            <a:r>
              <a:rPr lang="en" sz="2700" b="1" dirty="0"/>
              <a:t>For the larger number of cases that do not get reported, on average, a woman will be assaulted by her partner 35 times before reporting to Police. </a:t>
            </a:r>
            <a:endParaRPr sz="2700" b="1" dirty="0"/>
          </a:p>
        </p:txBody>
      </p:sp>
      <p:pic>
        <p:nvPicPr>
          <p:cNvPr id="346" name="Google Shape;346;p58"/>
          <p:cNvPicPr preferRelativeResize="0"/>
          <p:nvPr/>
        </p:nvPicPr>
        <p:blipFill>
          <a:blip r:embed="rId3">
            <a:alphaModFix/>
          </a:blip>
          <a:stretch>
            <a:fillRect/>
          </a:stretch>
        </p:blipFill>
        <p:spPr>
          <a:xfrm>
            <a:off x="5416711" y="3579511"/>
            <a:ext cx="3727293" cy="1472138"/>
          </a:xfrm>
          <a:prstGeom prst="rect">
            <a:avLst/>
          </a:prstGeom>
          <a:noFill/>
          <a:ln>
            <a:noFill/>
          </a:ln>
        </p:spPr>
      </p:pic>
      <p:sp>
        <p:nvSpPr>
          <p:cNvPr id="347" name="Google Shape;347;p58"/>
          <p:cNvSpPr txBox="1"/>
          <p:nvPr/>
        </p:nvSpPr>
        <p:spPr>
          <a:xfrm>
            <a:off x="3115340" y="4715992"/>
            <a:ext cx="1839433" cy="415488"/>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800" b="1" dirty="0">
                <a:latin typeface="Calibri"/>
                <a:ea typeface="Calibri"/>
                <a:cs typeface="Calibri"/>
                <a:sym typeface="Calibri"/>
              </a:rPr>
              <a:t>CDC.gov</a:t>
            </a:r>
            <a:endParaRPr sz="1800" b="1"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2743</TotalTime>
  <Words>1875</Words>
  <Application>Microsoft Macintosh PowerPoint</Application>
  <PresentationFormat>On-screen Show (16:9)</PresentationFormat>
  <Paragraphs>220</Paragraphs>
  <Slides>32</Slides>
  <Notes>23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32</vt:i4>
      </vt:variant>
    </vt:vector>
  </HeadingPairs>
  <TitlesOfParts>
    <vt:vector size="43" baseType="lpstr">
      <vt:lpstr>graphik</vt:lpstr>
      <vt:lpstr>Arial</vt:lpstr>
      <vt:lpstr>Outfit</vt:lpstr>
      <vt:lpstr>Times New Roman</vt:lpstr>
      <vt:lpstr>Calibri</vt:lpstr>
      <vt:lpstr>Noto Sans Symbols</vt:lpstr>
      <vt:lpstr>Lobster</vt:lpstr>
      <vt:lpstr>Simple Light</vt:lpstr>
      <vt:lpstr>Office Theme</vt:lpstr>
      <vt:lpstr>Office Theme</vt:lpstr>
      <vt:lpstr>Office Theme</vt:lpstr>
      <vt:lpstr>  Community Allies in Healing</vt:lpstr>
      <vt:lpstr>What is Men Creating Peace (MCP)?</vt:lpstr>
      <vt:lpstr>Misti Harrelson</vt:lpstr>
      <vt:lpstr>Will Yancy</vt:lpstr>
      <vt:lpstr>Devon Gaster</vt:lpstr>
      <vt:lpstr>Learning Objectives</vt:lpstr>
      <vt:lpstr>Definition of Intimate Partner Violence</vt:lpstr>
      <vt:lpstr>Types of Abusive or Violent Behaviors</vt:lpstr>
      <vt:lpstr>Impacts of Domestic Violence in the US</vt:lpstr>
      <vt:lpstr> Who is most at risk in our community</vt:lpstr>
      <vt:lpstr>PowerPoint Presentation</vt:lpstr>
      <vt:lpstr>  LGBTQ + and gender non-conforming residents - 44% of lesbian women and 61% of bisexual women experienced IPV in their lifetime versus 35% of heterosexual women. 26% of gay men and 37% of bisexual men experienced IPV in their lifetime compared to 29% of heterosexual men. (National Coalition Against DV) Transgender individuals experience even higher rates of IPV as high as 54%.  </vt:lpstr>
      <vt:lpstr>How to Create a Culture of Safety &amp; Support</vt:lpstr>
      <vt:lpstr>Intervention</vt:lpstr>
      <vt:lpstr>Red Flags and Possible Signs of Abuse for a Victim </vt:lpstr>
      <vt:lpstr>Red Flags and Possible Signs of Abuse for a Victim</vt:lpstr>
      <vt:lpstr> Red Flags and Possible Signs of Abuse for a Victim </vt:lpstr>
      <vt:lpstr> Red Flags and Possible Behaviors of People Who May be Causing Harm </vt:lpstr>
      <vt:lpstr> Red Flags and Possible Behaviors of People Who May be Causing Harm</vt:lpstr>
      <vt:lpstr>Support For Safety Planning</vt:lpstr>
      <vt:lpstr>Men Creating Peace</vt:lpstr>
      <vt:lpstr>PowerPoint Presentation</vt:lpstr>
      <vt:lpstr>PowerPoint Presentation</vt:lpstr>
      <vt:lpstr>Suggestion Resources for Faith Leaders</vt:lpstr>
      <vt:lpstr>National DV Resources</vt:lpstr>
      <vt:lpstr>California DV Resources</vt:lpstr>
      <vt:lpstr>Alameda County DV Resources</vt:lpstr>
      <vt:lpstr>Marin County DV Resources</vt:lpstr>
      <vt:lpstr>Contra Costs DV Resources</vt:lpstr>
      <vt:lpstr>San Francisco County DV Resources</vt:lpstr>
      <vt:lpstr>San Mateo County DV Resources</vt:lpstr>
      <vt:lpstr>         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Allies in Community Healing</dc:title>
  <dc:creator>Devon</dc:creator>
  <cp:lastModifiedBy>Caren Miles</cp:lastModifiedBy>
  <cp:revision>82</cp:revision>
  <dcterms:modified xsi:type="dcterms:W3CDTF">2023-10-11T18:59:19Z</dcterms:modified>
</cp:coreProperties>
</file>